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673" r:id="rId3"/>
  </p:sldMasterIdLst>
  <p:notesMasterIdLst>
    <p:notesMasterId r:id="rId47"/>
  </p:notesMasterIdLst>
  <p:sldIdLst>
    <p:sldId id="370" r:id="rId4"/>
    <p:sldId id="1406" r:id="rId5"/>
    <p:sldId id="1436" r:id="rId6"/>
    <p:sldId id="1506" r:id="rId7"/>
    <p:sldId id="1139" r:id="rId8"/>
    <p:sldId id="298" r:id="rId9"/>
    <p:sldId id="1526" r:id="rId10"/>
    <p:sldId id="1530" r:id="rId11"/>
    <p:sldId id="1531" r:id="rId12"/>
    <p:sldId id="1532" r:id="rId13"/>
    <p:sldId id="1533" r:id="rId14"/>
    <p:sldId id="1534" r:id="rId15"/>
    <p:sldId id="1524" r:id="rId16"/>
    <p:sldId id="1536" r:id="rId17"/>
    <p:sldId id="1538" r:id="rId18"/>
    <p:sldId id="1540" r:id="rId19"/>
    <p:sldId id="1548" r:id="rId20"/>
    <p:sldId id="1537" r:id="rId21"/>
    <p:sldId id="1549" r:id="rId22"/>
    <p:sldId id="1541" r:id="rId23"/>
    <p:sldId id="1542" r:id="rId24"/>
    <p:sldId id="1543" r:id="rId25"/>
    <p:sldId id="1551" r:id="rId26"/>
    <p:sldId id="1539" r:id="rId27"/>
    <p:sldId id="1550" r:id="rId28"/>
    <p:sldId id="1544" r:id="rId29"/>
    <p:sldId id="1510" r:id="rId30"/>
    <p:sldId id="1552" r:id="rId31"/>
    <p:sldId id="1511" r:id="rId32"/>
    <p:sldId id="1555" r:id="rId33"/>
    <p:sldId id="1556" r:id="rId34"/>
    <p:sldId id="1193" r:id="rId35"/>
    <p:sldId id="1512" r:id="rId36"/>
    <p:sldId id="1509" r:id="rId37"/>
    <p:sldId id="1545" r:id="rId38"/>
    <p:sldId id="1546" r:id="rId39"/>
    <p:sldId id="1453" r:id="rId40"/>
    <p:sldId id="713" r:id="rId41"/>
    <p:sldId id="1513" r:id="rId42"/>
    <p:sldId id="1508" r:id="rId43"/>
    <p:sldId id="1507" r:id="rId44"/>
    <p:sldId id="1514" r:id="rId45"/>
    <p:sldId id="1515" r:id="rId4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368"/>
    <p:restoredTop sz="94676"/>
  </p:normalViewPr>
  <p:slideViewPr>
    <p:cSldViewPr snapToGrid="0" snapToObjects="1" showGuides="1">
      <p:cViewPr>
        <p:scale>
          <a:sx n="220" d="100"/>
          <a:sy n="220" d="100"/>
        </p:scale>
        <p:origin x="1216" y="528"/>
      </p:cViewPr>
      <p:guideLst>
        <p:guide orient="horz" pos="2160"/>
        <p:guide pos="3840"/>
      </p:guideLst>
    </p:cSldViewPr>
  </p:slideViewPr>
  <p:notesTextViewPr>
    <p:cViewPr>
      <p:scale>
        <a:sx n="1" d="1"/>
        <a:sy n="1" d="1"/>
      </p:scale>
      <p:origin x="0" y="0"/>
    </p:cViewPr>
  </p:notesTextViewPr>
  <p:sorterViewPr>
    <p:cViewPr>
      <p:scale>
        <a:sx n="160" d="100"/>
        <a:sy n="16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D8AD-8F73-7143-9A86-16250EDFF61C}" type="datetimeFigureOut">
              <a:rPr lang="en-GB" smtClean="0"/>
              <a:t>14/04/2021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9552A-DBA9-0B41-9D82-B11B59ECFCC3}" type="slidenum">
              <a:rPr lang="en-GB" smtClean="0"/>
              <a:t>‹#›</a:t>
            </a:fld>
            <a:endParaRPr lang="en-GB"/>
          </a:p>
        </p:txBody>
      </p:sp>
    </p:spTree>
    <p:extLst>
      <p:ext uri="{BB962C8B-B14F-4D97-AF65-F5344CB8AC3E}">
        <p14:creationId xmlns:p14="http://schemas.microsoft.com/office/powerpoint/2010/main" val="129894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C19552A-DBA9-0B41-9D82-B11B59ECFCC3}" type="slidenum">
              <a:rPr lang="en-GB" smtClean="0"/>
              <a:t>1</a:t>
            </a:fld>
            <a:endParaRPr lang="en-GB"/>
          </a:p>
        </p:txBody>
      </p:sp>
    </p:spTree>
    <p:extLst>
      <p:ext uri="{BB962C8B-B14F-4D97-AF65-F5344CB8AC3E}">
        <p14:creationId xmlns:p14="http://schemas.microsoft.com/office/powerpoint/2010/main" val="3654032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14/04/2021</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030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14/04/2021</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30830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14/04/2021</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0399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609600" y="274637"/>
            <a:ext cx="109728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609601" y="1600200"/>
            <a:ext cx="5326033"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body" idx="2"/>
          </p:nvPr>
        </p:nvSpPr>
        <p:spPr>
          <a:xfrm>
            <a:off x="6256365" y="1600200"/>
            <a:ext cx="5326033"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947733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4/14/21</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3176511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58925"/>
            <a:ext cx="6489211" cy="2742289"/>
          </a:xfrm>
        </p:spPr>
        <p:txBody>
          <a:bodyPr/>
          <a:lstStyle>
            <a:lvl1pPr>
              <a:lnSpc>
                <a:spcPct val="90000"/>
              </a:lnSpc>
              <a:defRPr sz="6600" kern="100" cap="all" spc="-200" baseline="0">
                <a:solidFill>
                  <a:schemeClr val="bg1"/>
                </a:solidFill>
              </a:defRPr>
            </a:lvl1pPr>
          </a:lstStyle>
          <a:p>
            <a:r>
              <a:rPr lang="en-US" dirty="0"/>
              <a:t>add </a:t>
            </a:r>
            <a:r>
              <a:rPr lang="en-US" dirty="0" err="1"/>
              <a:t>slidedoc</a:t>
            </a:r>
            <a:r>
              <a:rPr lang="en-US" dirty="0"/>
              <a:t> title</a:t>
            </a:r>
          </a:p>
        </p:txBody>
      </p:sp>
      <p:sp>
        <p:nvSpPr>
          <p:cNvPr id="60" name="Text Placeholder 59"/>
          <p:cNvSpPr>
            <a:spLocks noGrp="1"/>
          </p:cNvSpPr>
          <p:nvPr>
            <p:ph type="body" sz="quarter" idx="10"/>
          </p:nvPr>
        </p:nvSpPr>
        <p:spPr>
          <a:xfrm>
            <a:off x="609602" y="3496727"/>
            <a:ext cx="1996017" cy="2512484"/>
          </a:xfrm>
        </p:spPr>
        <p:txBody>
          <a:bodyPr anchor="b"/>
          <a:lstStyle>
            <a:lvl1pPr>
              <a:lnSpc>
                <a:spcPct val="100000"/>
              </a:lnSpc>
              <a:defRPr sz="1300">
                <a:solidFill>
                  <a:schemeClr val="tx2"/>
                </a:solidFill>
              </a:defRPr>
            </a:lvl1pPr>
            <a:lvl2pPr>
              <a:defRPr b="1"/>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2" name="Straight Connector 61"/>
          <p:cNvCxnSpPr/>
          <p:nvPr userDrawn="1"/>
        </p:nvCxnSpPr>
        <p:spPr>
          <a:xfrm flipV="1">
            <a:off x="8894165" y="6358432"/>
            <a:ext cx="2688481" cy="173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7345794" y="5181599"/>
            <a:ext cx="1996017" cy="1022351"/>
          </a:xfrm>
        </p:spPr>
        <p:txBody>
          <a:bodyPr anchor="b"/>
          <a:lstStyle>
            <a:lvl1pPr algn="r">
              <a:lnSpc>
                <a:spcPct val="100000"/>
              </a:lnSpc>
              <a:defRPr sz="1300" b="1">
                <a:solidFill>
                  <a:schemeClr val="bg1"/>
                </a:solidFill>
              </a:defRPr>
            </a:lvl1pPr>
            <a:lvl2pPr>
              <a:defRPr b="1"/>
            </a:lvl2pPr>
          </a:lstStyle>
          <a:p>
            <a:pPr lvl="0"/>
            <a:r>
              <a:rPr lang="en-US" dirty="0"/>
              <a:t>Click to edit Master text styles</a:t>
            </a:r>
          </a:p>
        </p:txBody>
      </p:sp>
      <p:sp>
        <p:nvSpPr>
          <p:cNvPr id="64" name="Text Placeholder 59"/>
          <p:cNvSpPr>
            <a:spLocks noGrp="1"/>
          </p:cNvSpPr>
          <p:nvPr>
            <p:ph type="body" sz="quarter" idx="12"/>
          </p:nvPr>
        </p:nvSpPr>
        <p:spPr>
          <a:xfrm>
            <a:off x="9586385" y="5181599"/>
            <a:ext cx="1996017" cy="1022351"/>
          </a:xfrm>
        </p:spPr>
        <p:txBody>
          <a:bodyPr anchor="b"/>
          <a:lstStyle>
            <a:lvl1pPr algn="r">
              <a:lnSpc>
                <a:spcPct val="100000"/>
              </a:lnSpc>
              <a:defRPr sz="1300" b="1">
                <a:solidFill>
                  <a:schemeClr val="bg1"/>
                </a:solidFill>
              </a:defRPr>
            </a:lvl1pPr>
            <a:lvl2pPr>
              <a:defRPr b="1"/>
            </a:lvl2pPr>
          </a:lstStyle>
          <a:p>
            <a:pPr lvl="0"/>
            <a:r>
              <a:rPr lang="en-US" dirty="0"/>
              <a:t>Click to edit Master text styles</a:t>
            </a:r>
          </a:p>
        </p:txBody>
      </p:sp>
    </p:spTree>
    <p:extLst>
      <p:ext uri="{BB962C8B-B14F-4D97-AF65-F5344CB8AC3E}">
        <p14:creationId xmlns:p14="http://schemas.microsoft.com/office/powerpoint/2010/main" val="1950409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3052E4-CC32-441B-AB19-B29A5C1C0EA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52056860-BF89-405E-BD0F-13DEC5A1B443}"/>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FAD0C2D-A1DF-494E-860A-CADFD5DBFE8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D2F2AC-3778-43E8-9E82-E65210D39278}" type="datetimeFigureOut">
              <a:rPr kumimoji="0" lang="nl-NL" sz="1800" b="0" i="0" u="none" strike="noStrike" kern="1200" cap="none" spc="0" normalizeH="0" baseline="0" noProof="0" smtClean="0">
                <a:ln>
                  <a:noFill/>
                </a:ln>
                <a:solidFill>
                  <a:srgbClr val="000000"/>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14-04-2021</a:t>
            </a:fld>
            <a:endParaRPr kumimoji="0" lang="nl-NL" sz="1800" b="0" i="0" u="none" strike="noStrike" kern="1200" cap="none" spc="0" normalizeH="0" baseline="0" noProof="0">
              <a:ln>
                <a:noFill/>
              </a:ln>
              <a:solidFill>
                <a:srgbClr val="000000"/>
              </a:solidFill>
              <a:effectLst/>
              <a:uLnTx/>
              <a:uFillTx/>
              <a:latin typeface="Arial"/>
              <a:ea typeface="+mn-ea"/>
              <a:cs typeface="+mn-cs"/>
            </a:endParaRPr>
          </a:p>
        </p:txBody>
      </p:sp>
      <p:sp>
        <p:nvSpPr>
          <p:cNvPr id="5" name="Tijdelijke aanduiding voor voettekst 4">
            <a:extLst>
              <a:ext uri="{FF2B5EF4-FFF2-40B4-BE49-F238E27FC236}">
                <a16:creationId xmlns:a16="http://schemas.microsoft.com/office/drawing/2014/main" id="{D4C884E0-DF69-4EF0-9A06-C1ED45C0EF4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Tijdelijke aanduiding voor dianummer 5">
            <a:extLst>
              <a:ext uri="{FF2B5EF4-FFF2-40B4-BE49-F238E27FC236}">
                <a16:creationId xmlns:a16="http://schemas.microsoft.com/office/drawing/2014/main" id="{9DBC1F75-56F5-4DAA-B0B6-8973B38079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5B260A-4A27-4025-8C0B-5E67CCCB516A}" type="slidenum">
              <a:rPr kumimoji="0" lang="nl-NL" sz="1733" b="0" i="0" u="none" strike="noStrike" kern="1200" cap="none" spc="0" normalizeH="0" baseline="0" noProof="0" smtClean="0">
                <a:ln>
                  <a:noFill/>
                </a:ln>
                <a:solidFill>
                  <a:srgbClr val="00000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l-NL" sz="1733"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971593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4/14/21</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1141205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58925"/>
            <a:ext cx="6489211" cy="2742289"/>
          </a:xfrm>
        </p:spPr>
        <p:txBody>
          <a:bodyPr/>
          <a:lstStyle>
            <a:lvl1pPr>
              <a:lnSpc>
                <a:spcPct val="90000"/>
              </a:lnSpc>
              <a:defRPr sz="6600" kern="100" cap="all" spc="-200" baseline="0">
                <a:solidFill>
                  <a:schemeClr val="bg1"/>
                </a:solidFill>
              </a:defRPr>
            </a:lvl1pPr>
          </a:lstStyle>
          <a:p>
            <a:r>
              <a:rPr lang="en-US" dirty="0"/>
              <a:t>add </a:t>
            </a:r>
            <a:r>
              <a:rPr lang="en-US" dirty="0" err="1"/>
              <a:t>slidedoc</a:t>
            </a:r>
            <a:r>
              <a:rPr lang="en-US" dirty="0"/>
              <a:t> title</a:t>
            </a:r>
          </a:p>
        </p:txBody>
      </p:sp>
      <p:sp>
        <p:nvSpPr>
          <p:cNvPr id="60" name="Text Placeholder 59"/>
          <p:cNvSpPr>
            <a:spLocks noGrp="1"/>
          </p:cNvSpPr>
          <p:nvPr>
            <p:ph type="body" sz="quarter" idx="10"/>
          </p:nvPr>
        </p:nvSpPr>
        <p:spPr>
          <a:xfrm>
            <a:off x="609602" y="3496727"/>
            <a:ext cx="1996017" cy="2512484"/>
          </a:xfrm>
        </p:spPr>
        <p:txBody>
          <a:bodyPr anchor="b"/>
          <a:lstStyle>
            <a:lvl1pPr>
              <a:lnSpc>
                <a:spcPct val="100000"/>
              </a:lnSpc>
              <a:defRPr sz="1300">
                <a:solidFill>
                  <a:schemeClr val="tx2"/>
                </a:solidFill>
              </a:defRPr>
            </a:lvl1pPr>
            <a:lvl2pPr>
              <a:defRPr b="1"/>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2" name="Straight Connector 61"/>
          <p:cNvCxnSpPr/>
          <p:nvPr userDrawn="1"/>
        </p:nvCxnSpPr>
        <p:spPr>
          <a:xfrm flipV="1">
            <a:off x="8894165" y="6358432"/>
            <a:ext cx="2688481" cy="173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7345794" y="5181599"/>
            <a:ext cx="1996017" cy="1022351"/>
          </a:xfrm>
        </p:spPr>
        <p:txBody>
          <a:bodyPr anchor="b"/>
          <a:lstStyle>
            <a:lvl1pPr algn="r">
              <a:lnSpc>
                <a:spcPct val="100000"/>
              </a:lnSpc>
              <a:defRPr sz="1300" b="1">
                <a:solidFill>
                  <a:schemeClr val="bg1"/>
                </a:solidFill>
              </a:defRPr>
            </a:lvl1pPr>
            <a:lvl2pPr>
              <a:defRPr b="1"/>
            </a:lvl2pPr>
          </a:lstStyle>
          <a:p>
            <a:pPr lvl="0"/>
            <a:r>
              <a:rPr lang="en-US" dirty="0"/>
              <a:t>Click to edit Master text styles</a:t>
            </a:r>
          </a:p>
        </p:txBody>
      </p:sp>
      <p:sp>
        <p:nvSpPr>
          <p:cNvPr id="64" name="Text Placeholder 59"/>
          <p:cNvSpPr>
            <a:spLocks noGrp="1"/>
          </p:cNvSpPr>
          <p:nvPr>
            <p:ph type="body" sz="quarter" idx="12"/>
          </p:nvPr>
        </p:nvSpPr>
        <p:spPr>
          <a:xfrm>
            <a:off x="9586385" y="5181599"/>
            <a:ext cx="1996017" cy="1022351"/>
          </a:xfrm>
        </p:spPr>
        <p:txBody>
          <a:bodyPr anchor="b"/>
          <a:lstStyle>
            <a:lvl1pPr algn="r">
              <a:lnSpc>
                <a:spcPct val="100000"/>
              </a:lnSpc>
              <a:defRPr sz="1300" b="1">
                <a:solidFill>
                  <a:schemeClr val="bg1"/>
                </a:solidFill>
              </a:defRPr>
            </a:lvl1pPr>
            <a:lvl2pPr>
              <a:defRPr b="1"/>
            </a:lvl2pPr>
          </a:lstStyle>
          <a:p>
            <a:pPr lvl="0"/>
            <a:r>
              <a:rPr lang="en-US" dirty="0"/>
              <a:t>Click to edit Master text styles</a:t>
            </a:r>
          </a:p>
        </p:txBody>
      </p:sp>
    </p:spTree>
    <p:extLst>
      <p:ext uri="{BB962C8B-B14F-4D97-AF65-F5344CB8AC3E}">
        <p14:creationId xmlns:p14="http://schemas.microsoft.com/office/powerpoint/2010/main" val="2826315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rgbClr val="3D808C"/>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4/14/21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4148432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274162" y="170958"/>
            <a:ext cx="866492" cy="866492"/>
          </a:xfrm>
          <a:prstGeom prst="rect">
            <a:avLst/>
          </a:prstGeom>
        </p:spPr>
      </p:pic>
    </p:spTree>
    <p:extLst>
      <p:ext uri="{BB962C8B-B14F-4D97-AF65-F5344CB8AC3E}">
        <p14:creationId xmlns:p14="http://schemas.microsoft.com/office/powerpoint/2010/main" val="3889706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14/04/2021</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342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14/04/2021</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030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14/04/2021</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6169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14/04/2021</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86153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14/04/2021</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251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14/04/2021</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293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14/04/2021</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3055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14/04/2021</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0915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3.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14/04/2021</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01203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600388679"/>
      </p:ext>
    </p:extLst>
  </p:cSld>
  <p:clrMap bg1="lt1" tx1="dk1" bg2="dk2" tx2="lt2" accent1="accent1" accent2="accent2" accent3="accent3" accent4="accent4" accent5="accent5" accent6="accent6" hlink="hlink" folHlink="folHlink"/>
  <p:sldLayoutIdLst>
    <p:sldLayoutId id="2147483668" r:id="rId1"/>
    <p:sldLayoutId id="2147483670" r:id="rId2"/>
    <p:sldLayoutId id="2147483672" r:id="rId3"/>
    <p:sldLayoutId id="2147483694" r:id="rId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4207454226"/>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95" r:id="rId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hyperlink" Target="https://www.researchgate.net/profile/Robert_Van_Der_Willigen"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wired.com/story/neural-networks-need-a-cookbook-here-are-the-ingredients/" TargetMode="External"/><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3" Type="http://schemas.openxmlformats.org/officeDocument/2006/relationships/hyperlink" Target="https://www.wired.com/story/neural-networks-need-a-cookbook-here-are-the-ingredients/" TargetMode="External"/><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www.druva.com/blog/understanding-neural-networks-through-visualization/"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www.druva.com/blog/understanding-neural-networks-through-visualization/"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cloud.google.com/blog/products/ai-machine-learning/understanding-neural-networks-with-tensorflow-playground"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emf"/><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deepai.org/machine-learning-glossary-and-terms/epoch"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cloud.google.com/blog/products/ai-machine-learning/understanding-neural-networks-with-tensorflow-playgroun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cloud.google.com/blog/products/ai-machine-learning/understanding-neural-networks-with-tensorflow-playground"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cloud.google.com/blog/products/ai-machine-learning/understanding-neural-networks-with-tensorflow-playground"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playground.tensorflow.org/#activation=sigmoid&amp;regularization=L2&amp;batchSize=10&amp;dataset=circle&amp;regDataset=reg-plane&amp;learningRate=0.03&amp;regularizationRate=0&amp;noise=0&amp;networkShape=3&amp;seed=0.84062&amp;showTestData=false&amp;discretize=false&amp;percTrainData=50&amp;x=true&amp;y=true&amp;xTimesY=false&amp;xSquared=false&amp;ySquared=false&amp;cosX=false&amp;sinX=false&amp;cosY=false&amp;sinY=false&amp;collectStats=false&amp;problem=classification&amp;initZero=false&amp;showTestData_hide=true&amp;learningRate_hide=true&amp;regularizationRate_hide=true&amp;percTrainData_hide=true&amp;numHiddenLayers_hide=true&amp;discretize_hide=true&amp;activation_hide=true&amp;problem_hide=true&amp;noise_hide=true&amp;regularization_hide=true&amp;dataset_hide=true&amp;batchSize_hide=true&amp;playButton_hide=false" TargetMode="External"/><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cloud.google.com/blog/products/ai-machine-learning/understanding-neural-networks-with-tensorflow-playground" TargetMode="Externa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hyperlink" Target="http://playground.tensorflow.org/#activation=relu&amp;batchSize=10&amp;dataset=spiral&amp;regDataset=reg-plane&amp;learningRate=0.03&amp;regularizationRate=0&amp;noise=0&amp;networkShape=8,8,5&amp;seed=0.53586&amp;showTestData=false&amp;discretize=false&amp;percTrainData=50&amp;x=true&amp;y=true&amp;xTimesY=false&amp;xSquared=false&amp;ySquared=false&amp;cosX=false&amp;sinX=false&amp;cosY=false&amp;sinY=false&amp;collectStats=false&amp;problem=classification&amp;initZero=false&amp;showTestData_hide=true&amp;activation_hide=true&amp;problem_hide=true&amp;noise_hide=true&amp;discretize_hide=true&amp;regularization_hide=true&amp;dataset_hide=true&amp;batchSize_hide=true&amp;learningRate_hide=true&amp;regularizationRate_hide=true&amp;percTrainData_hide=true&amp;numHiddenLayers_hide=true" TargetMode="External"/><Relationship Id="rId2" Type="http://schemas.openxmlformats.org/officeDocument/2006/relationships/hyperlink" Target="https://cloud.google.com/blog/products/ai-machine-learning/understanding-neural-networks-with-tensorflow-playground" TargetMode="Externa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robvdw/RCA_AIG_042Q6_ARTIFICIAL_INTELLIGENCE" TargetMode="External"/><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creativecommons.org/licenses/" TargetMode="External"/><Relationship Id="rId7" Type="http://schemas.openxmlformats.org/officeDocument/2006/relationships/image" Target="../media/image2.jp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empoweringthenatives.edublogs.org/2012/03/15/creative-commons-license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3.tiff"/><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hyperlink" Target="https://poloclub.github.io/cnn-explainer/" TargetMode="External"/><Relationship Id="rId2" Type="http://schemas.openxmlformats.org/officeDocument/2006/relationships/hyperlink" Target="https://developers.google.com/machine-learning/crash-course/introduction-to-neural-networks/playground-exercises"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www.wired.com/story/neural-networks-need-a-cookbook-here-are-the-ingredients/" TargetMode="External"/><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s://www.wired.com/story/neural-networks-need-a-cookbook-here-are-the-ingredients/" TargetMode="External"/><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hyperlink" Target="https://www.wired.com/story/neural-networks-need-a-cookbook-here-are-the-ingredients/" TargetMode="External"/><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4266" y="0"/>
            <a:ext cx="6727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125245" y="223066"/>
            <a:ext cx="6938953" cy="1222129"/>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1219170"/>
            <a:r>
              <a:rPr lang="en-GB" dirty="0" err="1">
                <a:solidFill>
                  <a:srgbClr val="C00000"/>
                </a:solidFill>
              </a:rPr>
              <a:t>Artificiële</a:t>
            </a:r>
            <a:r>
              <a:rPr lang="en-GB" dirty="0">
                <a:solidFill>
                  <a:srgbClr val="C00000"/>
                </a:solidFill>
              </a:rPr>
              <a:t> </a:t>
            </a:r>
            <a:r>
              <a:rPr lang="en-GB" dirty="0" err="1">
                <a:solidFill>
                  <a:srgbClr val="C00000"/>
                </a:solidFill>
              </a:rPr>
              <a:t>Intelligentie</a:t>
            </a:r>
            <a:endParaRPr lang="en-GB" dirty="0">
              <a:solidFill>
                <a:srgbClr val="C00000"/>
              </a:solidFill>
            </a:endParaRPr>
          </a:p>
          <a:p>
            <a:pPr algn="r" defTabSz="1219170"/>
            <a:r>
              <a:rPr lang="en-GB" sz="2000" dirty="0">
                <a:solidFill>
                  <a:srgbClr val="C00000"/>
                </a:solidFill>
              </a:rPr>
              <a:t>RCA AIG </a:t>
            </a:r>
            <a:r>
              <a:rPr lang="en-GB" sz="2000">
                <a:solidFill>
                  <a:srgbClr val="C00000"/>
                </a:solidFill>
              </a:rPr>
              <a:t>04Q6 </a:t>
            </a:r>
            <a:r>
              <a:rPr lang="en-GB" sz="2000">
                <a:solidFill>
                  <a:srgbClr val="002060"/>
                </a:solidFill>
              </a:rPr>
              <a:t>08 </a:t>
            </a:r>
            <a:r>
              <a:rPr lang="en-GB" sz="2000" dirty="0">
                <a:solidFill>
                  <a:srgbClr val="002060"/>
                </a:solidFill>
              </a:rPr>
              <a:t>APRIL 2021</a:t>
            </a:r>
          </a:p>
        </p:txBody>
      </p:sp>
      <p:sp>
        <p:nvSpPr>
          <p:cNvPr id="2" name="Rectangle 1">
            <a:extLst>
              <a:ext uri="{FF2B5EF4-FFF2-40B4-BE49-F238E27FC236}">
                <a16:creationId xmlns:a16="http://schemas.microsoft.com/office/drawing/2014/main" id="{23CA6633-AFF2-F142-9EDE-FF8D202F93A2}"/>
              </a:ext>
            </a:extLst>
          </p:cNvPr>
          <p:cNvSpPr/>
          <p:nvPr/>
        </p:nvSpPr>
        <p:spPr>
          <a:xfrm>
            <a:off x="10006849" y="6181831"/>
            <a:ext cx="2051893" cy="584775"/>
          </a:xfrm>
          <a:prstGeom prst="rect">
            <a:avLst/>
          </a:prstGeom>
        </p:spPr>
        <p:txBody>
          <a:bodyPr wrap="square">
            <a:spAutoFit/>
          </a:bodyPr>
          <a:lstStyle/>
          <a:p>
            <a:r>
              <a:rPr lang="en-US" b="1" kern="0" err="1">
                <a:solidFill>
                  <a:srgbClr val="C00000"/>
                </a:solidFill>
                <a:latin typeface="Tw Cen Classified MT Std" panose="020B0502020104020603" pitchFamily="34" charset="0"/>
                <a:cs typeface="Arial"/>
                <a:sym typeface="Arial"/>
                <a:rtl val="0"/>
              </a:rPr>
              <a:t>DataLab</a:t>
            </a:r>
            <a:endParaRPr lang="en-US" b="1" kern="0">
              <a:solidFill>
                <a:srgbClr val="C00000"/>
              </a:solidFill>
              <a:latin typeface="Tw Cen Classified MT Std" panose="020B0502020104020603" pitchFamily="34" charset="0"/>
              <a:cs typeface="Arial"/>
              <a:sym typeface="Arial"/>
              <a:rtl val="0"/>
            </a:endParaRPr>
          </a:p>
          <a:p>
            <a:r>
              <a:rPr lang="en-US" sz="1400" b="1" kern="0">
                <a:solidFill>
                  <a:srgbClr val="C00000"/>
                </a:solidFill>
                <a:latin typeface="Tw Cen Classified MT Std" panose="020B0502020104020603" pitchFamily="34" charset="0"/>
                <a:cs typeface="Arial"/>
                <a:sym typeface="Arial"/>
                <a:hlinkClick r:id="rId4" tooltip="click for more work by this person">
                  <a:extLst>
                    <a:ext uri="{A12FA001-AC4F-418D-AE19-62706E023703}">
                      <ahyp:hlinkClr xmlns:ahyp="http://schemas.microsoft.com/office/drawing/2018/hyperlinkcolor" val="tx"/>
                    </a:ext>
                  </a:extLst>
                </a:hlinkClick>
                <a:rtl val="0"/>
              </a:rPr>
              <a:t>Rob van der Willigen</a:t>
            </a:r>
            <a:endParaRPr lang="en-GB" sz="1400">
              <a:solidFill>
                <a:srgbClr val="C00000"/>
              </a:solidFill>
            </a:endParaRP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5"/>
          <a:stretch>
            <a:fillRect/>
          </a:stretch>
        </p:blipFill>
        <p:spPr>
          <a:xfrm>
            <a:off x="10789920" y="91394"/>
            <a:ext cx="1276835" cy="1276835"/>
          </a:xfrm>
          <a:prstGeom prst="rect">
            <a:avLst/>
          </a:prstGeom>
        </p:spPr>
      </p:pic>
      <p:sp>
        <p:nvSpPr>
          <p:cNvPr id="4" name="Rectangle 3">
            <a:extLst>
              <a:ext uri="{FF2B5EF4-FFF2-40B4-BE49-F238E27FC236}">
                <a16:creationId xmlns:a16="http://schemas.microsoft.com/office/drawing/2014/main" id="{5B6AAB7F-E4D7-AE4E-873A-4D2841C2A722}"/>
              </a:ext>
            </a:extLst>
          </p:cNvPr>
          <p:cNvSpPr/>
          <p:nvPr/>
        </p:nvSpPr>
        <p:spPr>
          <a:xfrm>
            <a:off x="5624712" y="2581937"/>
            <a:ext cx="5588854" cy="1569660"/>
          </a:xfrm>
          <a:prstGeom prst="rect">
            <a:avLst/>
          </a:prstGeom>
        </p:spPr>
        <p:txBody>
          <a:bodyPr wrap="square">
            <a:spAutoFit/>
          </a:bodyPr>
          <a:lstStyle/>
          <a:p>
            <a:r>
              <a:rPr lang="en-GB" sz="3200" i="1">
                <a:solidFill>
                  <a:srgbClr val="002060"/>
                </a:solidFill>
              </a:rPr>
              <a:t>Computational Foundations of </a:t>
            </a:r>
          </a:p>
          <a:p>
            <a:r>
              <a:rPr lang="en-GB" sz="3200" i="1">
                <a:solidFill>
                  <a:srgbClr val="002060"/>
                </a:solidFill>
              </a:rPr>
              <a:t>Machine Learning [ML]</a:t>
            </a:r>
          </a:p>
          <a:p>
            <a:r>
              <a:rPr lang="en-GB" sz="3200" i="1">
                <a:solidFill>
                  <a:srgbClr val="002060"/>
                </a:solidFill>
              </a:rPr>
              <a:t>with Python</a:t>
            </a:r>
            <a:endParaRPr lang="en-GB" sz="3200">
              <a:solidFill>
                <a:srgbClr val="002060"/>
              </a:solidFill>
            </a:endParaRPr>
          </a:p>
        </p:txBody>
      </p:sp>
    </p:spTree>
    <p:extLst>
      <p:ext uri="{BB962C8B-B14F-4D97-AF65-F5344CB8AC3E}">
        <p14:creationId xmlns:p14="http://schemas.microsoft.com/office/powerpoint/2010/main" val="403535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5" y="263693"/>
            <a:ext cx="1670050"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Artificial</a:t>
            </a:r>
            <a:r>
              <a:rPr spc="-75">
                <a:solidFill>
                  <a:srgbClr val="FFFFFF"/>
                </a:solidFill>
                <a:latin typeface="Roboto"/>
                <a:cs typeface="Roboto"/>
              </a:rPr>
              <a:t> </a:t>
            </a:r>
            <a:r>
              <a:rPr spc="-5">
                <a:solidFill>
                  <a:srgbClr val="FFFFFF"/>
                </a:solidFill>
                <a:latin typeface="Roboto"/>
                <a:cs typeface="Roboto"/>
              </a:rPr>
              <a:t>Neuron</a:t>
            </a:r>
            <a:endParaRPr>
              <a:latin typeface="Roboto"/>
              <a:cs typeface="Roboto"/>
            </a:endParaRPr>
          </a:p>
        </p:txBody>
      </p:sp>
      <p:sp>
        <p:nvSpPr>
          <p:cNvPr id="4" name="Rectangle 3">
            <a:extLst>
              <a:ext uri="{FF2B5EF4-FFF2-40B4-BE49-F238E27FC236}">
                <a16:creationId xmlns:a16="http://schemas.microsoft.com/office/drawing/2014/main" id="{EDD6A8CA-31F9-2D4E-84F2-F6A15378DA8C}"/>
              </a:ext>
            </a:extLst>
          </p:cNvPr>
          <p:cNvSpPr/>
          <p:nvPr/>
        </p:nvSpPr>
        <p:spPr>
          <a:xfrm>
            <a:off x="246262" y="267938"/>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700F52E1-98ED-7D45-9203-FED317E9C389}"/>
              </a:ext>
            </a:extLst>
          </p:cNvPr>
          <p:cNvSpPr/>
          <p:nvPr/>
        </p:nvSpPr>
        <p:spPr>
          <a:xfrm>
            <a:off x="2745277" y="172510"/>
            <a:ext cx="8279610"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Networks </a:t>
            </a:r>
          </a:p>
          <a:p>
            <a:pPr defTabSz="1219170"/>
            <a:r>
              <a:rPr lang="en-US" sz="3200" kern="0" dirty="0">
                <a:solidFill>
                  <a:srgbClr val="002060"/>
                </a:solidFill>
                <a:latin typeface="Tw Cen Classified MT Std" panose="020B0502020104020603" pitchFamily="34" charset="0"/>
                <a:cs typeface="Arial"/>
                <a:sym typeface="Arial"/>
                <a:rtl val="0"/>
              </a:rPr>
              <a:t>Need both a Cookbook &amp; a Infrastructure</a:t>
            </a:r>
          </a:p>
        </p:txBody>
      </p:sp>
      <p:sp>
        <p:nvSpPr>
          <p:cNvPr id="7" name="Rectangle 6">
            <a:extLst>
              <a:ext uri="{FF2B5EF4-FFF2-40B4-BE49-F238E27FC236}">
                <a16:creationId xmlns:a16="http://schemas.microsoft.com/office/drawing/2014/main" id="{205DAD52-C872-F54B-8967-3A98BFF62A5F}"/>
              </a:ext>
            </a:extLst>
          </p:cNvPr>
          <p:cNvSpPr/>
          <p:nvPr/>
        </p:nvSpPr>
        <p:spPr>
          <a:xfrm>
            <a:off x="1803057" y="1525933"/>
            <a:ext cx="9709150" cy="4401205"/>
          </a:xfrm>
          <a:prstGeom prst="rect">
            <a:avLst/>
          </a:prstGeom>
        </p:spPr>
        <p:txBody>
          <a:bodyPr wrap="square">
            <a:spAutoFit/>
          </a:bodyPr>
          <a:lstStyle/>
          <a:p>
            <a:r>
              <a:rPr lang="en-GB" sz="2000" dirty="0">
                <a:latin typeface="WhatDoWeDoAllDay" panose="02000500000000000000" pitchFamily="2" charset="77"/>
              </a:rPr>
              <a:t>When joining these neurons together, engineers have many choices to make. They have to decide how many layers of neurons the network should have (or how “deep” it should be). </a:t>
            </a:r>
          </a:p>
          <a:p>
            <a:endParaRPr lang="en-GB" sz="2000" dirty="0">
              <a:latin typeface="WhatDoWeDoAllDay" panose="02000500000000000000" pitchFamily="2" charset="77"/>
            </a:endParaRPr>
          </a:p>
          <a:p>
            <a:r>
              <a:rPr lang="en-GB" sz="2000" dirty="0">
                <a:latin typeface="WhatDoWeDoAllDay" panose="02000500000000000000" pitchFamily="2" charset="77"/>
              </a:rPr>
              <a:t>Consider, for example, a neural network with the task of recognizing objects in images. </a:t>
            </a:r>
          </a:p>
          <a:p>
            <a:endParaRPr lang="en-GB" sz="2000" dirty="0">
              <a:latin typeface="WhatDoWeDoAllDay" panose="02000500000000000000" pitchFamily="2" charset="77"/>
            </a:endParaRPr>
          </a:p>
          <a:p>
            <a:r>
              <a:rPr lang="en-GB" sz="2000" dirty="0">
                <a:latin typeface="WhatDoWeDoAllDay" panose="02000500000000000000" pitchFamily="2" charset="77"/>
              </a:rPr>
              <a:t>The image enters the system at the first layer. At the next layer, the network might have neurons that simply detect edges in the image. The next layer combines lines to identify curves in the image. </a:t>
            </a:r>
          </a:p>
          <a:p>
            <a:endParaRPr lang="en-GB" sz="2000" dirty="0">
              <a:latin typeface="WhatDoWeDoAllDay" panose="02000500000000000000" pitchFamily="2" charset="77"/>
            </a:endParaRPr>
          </a:p>
          <a:p>
            <a:r>
              <a:rPr lang="en-GB" sz="2000" dirty="0">
                <a:latin typeface="WhatDoWeDoAllDay" panose="02000500000000000000" pitchFamily="2" charset="77"/>
              </a:rPr>
              <a:t>Then the next layer combines curves into shapes and textures, and the final layer processes shapes and textures to reach a conclusion about what it’s looking at: woolly mammoth!</a:t>
            </a:r>
            <a:endParaRPr lang="en-GB" sz="2000" dirty="0">
              <a:effectLst/>
              <a:latin typeface="WhatDoWeDoAllDay" panose="02000500000000000000" pitchFamily="2" charset="77"/>
            </a:endParaRPr>
          </a:p>
        </p:txBody>
      </p:sp>
      <p:pic>
        <p:nvPicPr>
          <p:cNvPr id="3" name="Picture 2">
            <a:extLst>
              <a:ext uri="{FF2B5EF4-FFF2-40B4-BE49-F238E27FC236}">
                <a16:creationId xmlns:a16="http://schemas.microsoft.com/office/drawing/2014/main" id="{0B1522FC-DFD0-D342-83E7-BC254F3900E6}"/>
              </a:ext>
            </a:extLst>
          </p:cNvPr>
          <p:cNvPicPr>
            <a:picLocks noChangeAspect="1"/>
          </p:cNvPicPr>
          <p:nvPr/>
        </p:nvPicPr>
        <p:blipFill>
          <a:blip r:embed="rId2"/>
          <a:stretch>
            <a:fillRect/>
          </a:stretch>
        </p:blipFill>
        <p:spPr>
          <a:xfrm>
            <a:off x="5418168" y="6122049"/>
            <a:ext cx="6622558" cy="499239"/>
          </a:xfrm>
          <a:prstGeom prst="rect">
            <a:avLst/>
          </a:prstGeom>
        </p:spPr>
      </p:pic>
      <p:sp>
        <p:nvSpPr>
          <p:cNvPr id="9" name="Rectangle 8">
            <a:extLst>
              <a:ext uri="{FF2B5EF4-FFF2-40B4-BE49-F238E27FC236}">
                <a16:creationId xmlns:a16="http://schemas.microsoft.com/office/drawing/2014/main" id="{8DA13006-2A15-8043-803C-5CC840CA757C}"/>
              </a:ext>
            </a:extLst>
          </p:cNvPr>
          <p:cNvSpPr/>
          <p:nvPr/>
        </p:nvSpPr>
        <p:spPr>
          <a:xfrm>
            <a:off x="5671595" y="6511870"/>
            <a:ext cx="6227180" cy="276999"/>
          </a:xfrm>
          <a:prstGeom prst="rect">
            <a:avLst/>
          </a:prstGeom>
        </p:spPr>
        <p:txBody>
          <a:bodyPr wrap="square">
            <a:spAutoFit/>
          </a:bodyPr>
          <a:lstStyle/>
          <a:p>
            <a:r>
              <a:rPr lang="en-GB" sz="1200" dirty="0">
                <a:hlinkClick r:id="rId3"/>
              </a:rPr>
              <a:t>https://www.wired.com/story/neural-networks-need-a-cookbook-here-are-the-ingredients/</a:t>
            </a:r>
            <a:endParaRPr lang="en-GB" sz="1200" dirty="0"/>
          </a:p>
        </p:txBody>
      </p:sp>
      <p:pic>
        <p:nvPicPr>
          <p:cNvPr id="5" name="Picture 4">
            <a:extLst>
              <a:ext uri="{FF2B5EF4-FFF2-40B4-BE49-F238E27FC236}">
                <a16:creationId xmlns:a16="http://schemas.microsoft.com/office/drawing/2014/main" id="{085415CF-DECF-8849-9C0C-788028336119}"/>
              </a:ext>
            </a:extLst>
          </p:cNvPr>
          <p:cNvPicPr>
            <a:picLocks noChangeAspect="1"/>
          </p:cNvPicPr>
          <p:nvPr/>
        </p:nvPicPr>
        <p:blipFill>
          <a:blip r:embed="rId4"/>
          <a:stretch>
            <a:fillRect/>
          </a:stretch>
        </p:blipFill>
        <p:spPr>
          <a:xfrm>
            <a:off x="187789" y="2138403"/>
            <a:ext cx="1219200" cy="1625600"/>
          </a:xfrm>
          <a:prstGeom prst="rect">
            <a:avLst/>
          </a:prstGeom>
        </p:spPr>
      </p:pic>
    </p:spTree>
    <p:extLst>
      <p:ext uri="{BB962C8B-B14F-4D97-AF65-F5344CB8AC3E}">
        <p14:creationId xmlns:p14="http://schemas.microsoft.com/office/powerpoint/2010/main" val="163548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5" y="263693"/>
            <a:ext cx="1670050"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Artificial</a:t>
            </a:r>
            <a:r>
              <a:rPr spc="-75">
                <a:solidFill>
                  <a:srgbClr val="FFFFFF"/>
                </a:solidFill>
                <a:latin typeface="Roboto"/>
                <a:cs typeface="Roboto"/>
              </a:rPr>
              <a:t> </a:t>
            </a:r>
            <a:r>
              <a:rPr spc="-5">
                <a:solidFill>
                  <a:srgbClr val="FFFFFF"/>
                </a:solidFill>
                <a:latin typeface="Roboto"/>
                <a:cs typeface="Roboto"/>
              </a:rPr>
              <a:t>Neuron</a:t>
            </a:r>
            <a:endParaRPr>
              <a:latin typeface="Roboto"/>
              <a:cs typeface="Roboto"/>
            </a:endParaRPr>
          </a:p>
        </p:txBody>
      </p:sp>
      <p:sp>
        <p:nvSpPr>
          <p:cNvPr id="4" name="Rectangle 3">
            <a:extLst>
              <a:ext uri="{FF2B5EF4-FFF2-40B4-BE49-F238E27FC236}">
                <a16:creationId xmlns:a16="http://schemas.microsoft.com/office/drawing/2014/main" id="{EDD6A8CA-31F9-2D4E-84F2-F6A15378DA8C}"/>
              </a:ext>
            </a:extLst>
          </p:cNvPr>
          <p:cNvSpPr/>
          <p:nvPr/>
        </p:nvSpPr>
        <p:spPr>
          <a:xfrm>
            <a:off x="246262" y="267938"/>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700F52E1-98ED-7D45-9203-FED317E9C389}"/>
              </a:ext>
            </a:extLst>
          </p:cNvPr>
          <p:cNvSpPr/>
          <p:nvPr/>
        </p:nvSpPr>
        <p:spPr>
          <a:xfrm>
            <a:off x="2745277" y="172510"/>
            <a:ext cx="8279610"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Networks </a:t>
            </a:r>
          </a:p>
          <a:p>
            <a:pPr defTabSz="1219170"/>
            <a:r>
              <a:rPr lang="en-US" sz="3200" kern="0" dirty="0">
                <a:solidFill>
                  <a:srgbClr val="002060"/>
                </a:solidFill>
                <a:latin typeface="Tw Cen Classified MT Std" panose="020B0502020104020603" pitchFamily="34" charset="0"/>
                <a:cs typeface="Arial"/>
                <a:sym typeface="Arial"/>
                <a:rtl val="0"/>
              </a:rPr>
              <a:t>Need both a Cookbook &amp; a Infrastructure</a:t>
            </a:r>
          </a:p>
        </p:txBody>
      </p:sp>
      <p:sp>
        <p:nvSpPr>
          <p:cNvPr id="7" name="Rectangle 6">
            <a:extLst>
              <a:ext uri="{FF2B5EF4-FFF2-40B4-BE49-F238E27FC236}">
                <a16:creationId xmlns:a16="http://schemas.microsoft.com/office/drawing/2014/main" id="{205DAD52-C872-F54B-8967-3A98BFF62A5F}"/>
              </a:ext>
            </a:extLst>
          </p:cNvPr>
          <p:cNvSpPr/>
          <p:nvPr/>
        </p:nvSpPr>
        <p:spPr>
          <a:xfrm>
            <a:off x="1803057" y="1639174"/>
            <a:ext cx="9709150" cy="4093428"/>
          </a:xfrm>
          <a:prstGeom prst="rect">
            <a:avLst/>
          </a:prstGeom>
        </p:spPr>
        <p:txBody>
          <a:bodyPr wrap="square">
            <a:spAutoFit/>
          </a:bodyPr>
          <a:lstStyle/>
          <a:p>
            <a:r>
              <a:rPr lang="en-GB" sz="2000" dirty="0">
                <a:latin typeface="WhatDoWeDoAllDay" panose="02000500000000000000" pitchFamily="2" charset="77"/>
              </a:rPr>
              <a:t>“The idea is that each layer combines several aspects of the previous layer. A circle is curves in many different places, a curve is lines in many different places,” said David </a:t>
            </a:r>
            <a:r>
              <a:rPr lang="en-GB" sz="2000" dirty="0" err="1">
                <a:latin typeface="WhatDoWeDoAllDay" panose="02000500000000000000" pitchFamily="2" charset="77"/>
              </a:rPr>
              <a:t>Rolnick</a:t>
            </a:r>
            <a:r>
              <a:rPr lang="en-GB" sz="2000" dirty="0">
                <a:latin typeface="WhatDoWeDoAllDay" panose="02000500000000000000" pitchFamily="2" charset="77"/>
              </a:rPr>
              <a:t>, a mathematician at the University of Pennsylvania.</a:t>
            </a:r>
          </a:p>
          <a:p>
            <a:endParaRPr lang="en-GB" sz="2000" dirty="0">
              <a:latin typeface="WhatDoWeDoAllDay" panose="02000500000000000000" pitchFamily="2" charset="77"/>
            </a:endParaRPr>
          </a:p>
          <a:p>
            <a:r>
              <a:rPr lang="en-GB" sz="2000" dirty="0">
                <a:latin typeface="WhatDoWeDoAllDay" panose="02000500000000000000" pitchFamily="2" charset="77"/>
              </a:rPr>
              <a:t>Engineers also have to decide the “width” of each layer, which corresponds to the number of different features the network is considering at each level of abstraction. In the case of image recognition, the width of the layers would be the number of types of lines, curves or shapes it considers at each level.</a:t>
            </a:r>
          </a:p>
          <a:p>
            <a:endParaRPr lang="en-GB" sz="2000" dirty="0">
              <a:latin typeface="WhatDoWeDoAllDay" panose="02000500000000000000" pitchFamily="2" charset="77"/>
            </a:endParaRPr>
          </a:p>
          <a:p>
            <a:r>
              <a:rPr lang="en-GB" sz="2000" dirty="0">
                <a:latin typeface="WhatDoWeDoAllDay" panose="02000500000000000000" pitchFamily="2" charset="77"/>
              </a:rPr>
              <a:t>Beyond the depth and width of a network, there are also choices about how to connect neurons within layers and between layers, and how much weight to give each connection.</a:t>
            </a:r>
            <a:endParaRPr lang="en-GB" sz="2000" dirty="0">
              <a:effectLst/>
              <a:latin typeface="WhatDoWeDoAllDay" panose="02000500000000000000" pitchFamily="2" charset="77"/>
            </a:endParaRPr>
          </a:p>
        </p:txBody>
      </p:sp>
      <p:pic>
        <p:nvPicPr>
          <p:cNvPr id="3" name="Picture 2">
            <a:extLst>
              <a:ext uri="{FF2B5EF4-FFF2-40B4-BE49-F238E27FC236}">
                <a16:creationId xmlns:a16="http://schemas.microsoft.com/office/drawing/2014/main" id="{0B1522FC-DFD0-D342-83E7-BC254F3900E6}"/>
              </a:ext>
            </a:extLst>
          </p:cNvPr>
          <p:cNvPicPr>
            <a:picLocks noChangeAspect="1"/>
          </p:cNvPicPr>
          <p:nvPr/>
        </p:nvPicPr>
        <p:blipFill>
          <a:blip r:embed="rId2"/>
          <a:stretch>
            <a:fillRect/>
          </a:stretch>
        </p:blipFill>
        <p:spPr>
          <a:xfrm>
            <a:off x="5418168" y="6122049"/>
            <a:ext cx="6622558" cy="499239"/>
          </a:xfrm>
          <a:prstGeom prst="rect">
            <a:avLst/>
          </a:prstGeom>
        </p:spPr>
      </p:pic>
      <p:sp>
        <p:nvSpPr>
          <p:cNvPr id="9" name="Rectangle 8">
            <a:extLst>
              <a:ext uri="{FF2B5EF4-FFF2-40B4-BE49-F238E27FC236}">
                <a16:creationId xmlns:a16="http://schemas.microsoft.com/office/drawing/2014/main" id="{8DA13006-2A15-8043-803C-5CC840CA757C}"/>
              </a:ext>
            </a:extLst>
          </p:cNvPr>
          <p:cNvSpPr/>
          <p:nvPr/>
        </p:nvSpPr>
        <p:spPr>
          <a:xfrm>
            <a:off x="5671595" y="6511870"/>
            <a:ext cx="6227180" cy="276999"/>
          </a:xfrm>
          <a:prstGeom prst="rect">
            <a:avLst/>
          </a:prstGeom>
        </p:spPr>
        <p:txBody>
          <a:bodyPr wrap="square">
            <a:spAutoFit/>
          </a:bodyPr>
          <a:lstStyle/>
          <a:p>
            <a:r>
              <a:rPr lang="en-GB" sz="1200" dirty="0">
                <a:hlinkClick r:id="rId3"/>
              </a:rPr>
              <a:t>https://www.wired.com/story/neural-networks-need-a-cookbook-here-are-the-ingredients/</a:t>
            </a:r>
            <a:endParaRPr lang="en-GB" sz="1200" dirty="0"/>
          </a:p>
        </p:txBody>
      </p:sp>
      <p:pic>
        <p:nvPicPr>
          <p:cNvPr id="5" name="Picture 4">
            <a:extLst>
              <a:ext uri="{FF2B5EF4-FFF2-40B4-BE49-F238E27FC236}">
                <a16:creationId xmlns:a16="http://schemas.microsoft.com/office/drawing/2014/main" id="{085415CF-DECF-8849-9C0C-788028336119}"/>
              </a:ext>
            </a:extLst>
          </p:cNvPr>
          <p:cNvPicPr>
            <a:picLocks noChangeAspect="1"/>
          </p:cNvPicPr>
          <p:nvPr/>
        </p:nvPicPr>
        <p:blipFill>
          <a:blip r:embed="rId4"/>
          <a:stretch>
            <a:fillRect/>
          </a:stretch>
        </p:blipFill>
        <p:spPr>
          <a:xfrm>
            <a:off x="187789" y="2138403"/>
            <a:ext cx="1219200" cy="1625600"/>
          </a:xfrm>
          <a:prstGeom prst="rect">
            <a:avLst/>
          </a:prstGeom>
        </p:spPr>
      </p:pic>
    </p:spTree>
    <p:extLst>
      <p:ext uri="{BB962C8B-B14F-4D97-AF65-F5344CB8AC3E}">
        <p14:creationId xmlns:p14="http://schemas.microsoft.com/office/powerpoint/2010/main" val="3896155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233140" y="490813"/>
            <a:ext cx="9897127"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Networks</a:t>
            </a:r>
          </a:p>
          <a:p>
            <a:pPr defTabSz="1219170"/>
            <a:r>
              <a:rPr lang="en-US" sz="3200" kern="0" dirty="0">
                <a:solidFill>
                  <a:schemeClr val="accent1">
                    <a:lumMod val="50000"/>
                  </a:schemeClr>
                </a:solidFill>
                <a:latin typeface="Tw Cen Classified MT Std" panose="020B0502020104020603" pitchFamily="34" charset="0"/>
                <a:cs typeface="Arial"/>
                <a:sym typeface="Arial"/>
                <a:rtl val="0"/>
              </a:rPr>
              <a:t>Architecture Building blocks</a:t>
            </a:r>
          </a:p>
        </p:txBody>
      </p:sp>
      <p:sp>
        <p:nvSpPr>
          <p:cNvPr id="3" name="Rectangle 2">
            <a:extLst>
              <a:ext uri="{FF2B5EF4-FFF2-40B4-BE49-F238E27FC236}">
                <a16:creationId xmlns:a16="http://schemas.microsoft.com/office/drawing/2014/main" id="{D2B40355-01CD-4345-BF57-94F05C516952}"/>
              </a:ext>
            </a:extLst>
          </p:cNvPr>
          <p:cNvSpPr/>
          <p:nvPr/>
        </p:nvSpPr>
        <p:spPr>
          <a:xfrm>
            <a:off x="611530" y="1980574"/>
            <a:ext cx="11431927" cy="3970318"/>
          </a:xfrm>
          <a:prstGeom prst="rect">
            <a:avLst/>
          </a:prstGeom>
        </p:spPr>
        <p:txBody>
          <a:bodyPr wrap="square">
            <a:spAutoFit/>
          </a:bodyPr>
          <a:lstStyle/>
          <a:p>
            <a:r>
              <a:rPr lang="en-GB" dirty="0">
                <a:solidFill>
                  <a:srgbClr val="373F46"/>
                </a:solidFill>
                <a:latin typeface="Lato"/>
              </a:rPr>
              <a:t>Neural Networks typically consist of three layers:</a:t>
            </a:r>
          </a:p>
          <a:p>
            <a:endParaRPr lang="en-GB" dirty="0">
              <a:solidFill>
                <a:srgbClr val="373F46"/>
              </a:solidFill>
              <a:latin typeface="Lato"/>
            </a:endParaRPr>
          </a:p>
          <a:p>
            <a:pPr>
              <a:buFont typeface="Arial" panose="020B0604020202020204" pitchFamily="34" charset="0"/>
              <a:buChar char="•"/>
            </a:pPr>
            <a:r>
              <a:rPr lang="en-GB" b="1" dirty="0">
                <a:solidFill>
                  <a:srgbClr val="373F46"/>
                </a:solidFill>
                <a:latin typeface="Lato"/>
              </a:rPr>
              <a:t>Input layer:</a:t>
            </a:r>
            <a:r>
              <a:rPr lang="en-GB" dirty="0">
                <a:solidFill>
                  <a:srgbClr val="373F46"/>
                </a:solidFill>
                <a:latin typeface="Lato"/>
              </a:rPr>
              <a:t> This is the first layer of the neural network which passes the information to subsequent layers without performing any computational tasks.</a:t>
            </a:r>
          </a:p>
          <a:p>
            <a:pPr>
              <a:buFont typeface="Arial" panose="020B0604020202020204" pitchFamily="34" charset="0"/>
              <a:buChar char="•"/>
            </a:pPr>
            <a:endParaRPr lang="en-GB" dirty="0">
              <a:solidFill>
                <a:srgbClr val="373F46"/>
              </a:solidFill>
              <a:latin typeface="Lato"/>
            </a:endParaRPr>
          </a:p>
          <a:p>
            <a:pPr>
              <a:buFont typeface="Arial" panose="020B0604020202020204" pitchFamily="34" charset="0"/>
              <a:buChar char="•"/>
            </a:pPr>
            <a:r>
              <a:rPr lang="en-GB" b="1" dirty="0">
                <a:solidFill>
                  <a:srgbClr val="373F46"/>
                </a:solidFill>
                <a:latin typeface="Lato"/>
              </a:rPr>
              <a:t>Hidden layer:</a:t>
            </a:r>
            <a:r>
              <a:rPr lang="en-GB" dirty="0">
                <a:solidFill>
                  <a:srgbClr val="373F46"/>
                </a:solidFill>
                <a:latin typeface="Lato"/>
              </a:rPr>
              <a:t> This consists of one or more layers and acts as the connection between the input and output layer. These layers perform all the computational work.</a:t>
            </a:r>
          </a:p>
          <a:p>
            <a:pPr>
              <a:buFont typeface="Arial" panose="020B0604020202020204" pitchFamily="34" charset="0"/>
              <a:buChar char="•"/>
            </a:pPr>
            <a:endParaRPr lang="en-GB" dirty="0">
              <a:solidFill>
                <a:srgbClr val="373F46"/>
              </a:solidFill>
              <a:latin typeface="Lato"/>
            </a:endParaRPr>
          </a:p>
          <a:p>
            <a:pPr>
              <a:buFont typeface="Arial" panose="020B0604020202020204" pitchFamily="34" charset="0"/>
              <a:buChar char="•"/>
            </a:pPr>
            <a:r>
              <a:rPr lang="en-GB" b="1" dirty="0">
                <a:solidFill>
                  <a:srgbClr val="373F46"/>
                </a:solidFill>
                <a:latin typeface="Lato"/>
              </a:rPr>
              <a:t>Output layer: </a:t>
            </a:r>
            <a:r>
              <a:rPr lang="en-GB" dirty="0">
                <a:solidFill>
                  <a:srgbClr val="373F46"/>
                </a:solidFill>
                <a:latin typeface="Lato"/>
              </a:rPr>
              <a:t>This layer is responsible for transferring the data to the outside world.</a:t>
            </a:r>
          </a:p>
          <a:p>
            <a:r>
              <a:rPr lang="en-GB" dirty="0">
                <a:solidFill>
                  <a:srgbClr val="373F46"/>
                </a:solidFill>
                <a:latin typeface="Lato"/>
              </a:rPr>
              <a:t>Each layer can have one or many nodes. </a:t>
            </a:r>
          </a:p>
          <a:p>
            <a:endParaRPr lang="en-GB" dirty="0">
              <a:solidFill>
                <a:srgbClr val="373F46"/>
              </a:solidFill>
              <a:latin typeface="Lato"/>
            </a:endParaRPr>
          </a:p>
          <a:p>
            <a:r>
              <a:rPr lang="en-GB" dirty="0">
                <a:solidFill>
                  <a:srgbClr val="373F46"/>
                </a:solidFill>
                <a:latin typeface="Lato"/>
              </a:rPr>
              <a:t>The neural network having hidden layers with one or more neurons is called a ‘</a:t>
            </a:r>
            <a:r>
              <a:rPr lang="en-GB" b="1" dirty="0">
                <a:solidFill>
                  <a:srgbClr val="373F46"/>
                </a:solidFill>
                <a:latin typeface="Lato"/>
              </a:rPr>
              <a:t>Deep Neural Network.</a:t>
            </a:r>
            <a:r>
              <a:rPr lang="en-GB" dirty="0">
                <a:solidFill>
                  <a:srgbClr val="373F46"/>
                </a:solidFill>
                <a:latin typeface="Lato"/>
              </a:rPr>
              <a:t>’ </a:t>
            </a:r>
          </a:p>
          <a:p>
            <a:r>
              <a:rPr lang="en-GB" dirty="0">
                <a:solidFill>
                  <a:srgbClr val="373F46"/>
                </a:solidFill>
                <a:latin typeface="Lato"/>
              </a:rPr>
              <a:t>This type of model is used in various applications of machine learning such as machine translation, image processing, speech recognition, image recognition, etc.</a:t>
            </a:r>
            <a:endParaRPr lang="en-GB" b="0" i="0" u="none" strike="noStrike" dirty="0">
              <a:solidFill>
                <a:srgbClr val="373F46"/>
              </a:solidFill>
              <a:effectLst/>
              <a:latin typeface="Lato"/>
            </a:endParaRPr>
          </a:p>
        </p:txBody>
      </p:sp>
    </p:spTree>
    <p:extLst>
      <p:ext uri="{BB962C8B-B14F-4D97-AF65-F5344CB8AC3E}">
        <p14:creationId xmlns:p14="http://schemas.microsoft.com/office/powerpoint/2010/main" val="500622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pic>
        <p:nvPicPr>
          <p:cNvPr id="5" name="Picture 4" descr="Diagram&#10;&#10;Description automatically generated">
            <a:extLst>
              <a:ext uri="{FF2B5EF4-FFF2-40B4-BE49-F238E27FC236}">
                <a16:creationId xmlns:a16="http://schemas.microsoft.com/office/drawing/2014/main" id="{F49AF0A8-1003-2E4B-8906-2EF13AEDF8C3}"/>
              </a:ext>
            </a:extLst>
          </p:cNvPr>
          <p:cNvPicPr>
            <a:picLocks noChangeAspect="1"/>
          </p:cNvPicPr>
          <p:nvPr/>
        </p:nvPicPr>
        <p:blipFill rotWithShape="1">
          <a:blip r:embed="rId2"/>
          <a:srcRect l="986" r="57989"/>
          <a:stretch/>
        </p:blipFill>
        <p:spPr>
          <a:xfrm>
            <a:off x="1016116" y="1564868"/>
            <a:ext cx="3730567" cy="3728263"/>
          </a:xfrm>
          <a:prstGeom prst="rect">
            <a:avLst/>
          </a:prstGeom>
        </p:spPr>
      </p:pic>
      <p:sp>
        <p:nvSpPr>
          <p:cNvPr id="4" name="Rectangle 3">
            <a:extLst>
              <a:ext uri="{FF2B5EF4-FFF2-40B4-BE49-F238E27FC236}">
                <a16:creationId xmlns:a16="http://schemas.microsoft.com/office/drawing/2014/main" id="{1ED91A62-44FD-DD42-A756-7B54241930E7}"/>
              </a:ext>
            </a:extLst>
          </p:cNvPr>
          <p:cNvSpPr/>
          <p:nvPr/>
        </p:nvSpPr>
        <p:spPr>
          <a:xfrm>
            <a:off x="246262" y="267938"/>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745276" y="172510"/>
            <a:ext cx="8997239"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Networks </a:t>
            </a:r>
          </a:p>
          <a:p>
            <a:pPr defTabSz="1219170"/>
            <a:r>
              <a:rPr lang="en-US" sz="3200" kern="0" dirty="0">
                <a:solidFill>
                  <a:srgbClr val="002060"/>
                </a:solidFill>
                <a:latin typeface="Tw Cen Classified MT Std" panose="020B0502020104020603" pitchFamily="34" charset="0"/>
                <a:cs typeface="Arial"/>
                <a:sym typeface="Arial"/>
                <a:rtl val="0"/>
              </a:rPr>
              <a:t>Need Infrastructure: Network Architecture</a:t>
            </a:r>
          </a:p>
        </p:txBody>
      </p:sp>
      <p:sp>
        <p:nvSpPr>
          <p:cNvPr id="7" name="Rectangle 6">
            <a:extLst>
              <a:ext uri="{FF2B5EF4-FFF2-40B4-BE49-F238E27FC236}">
                <a16:creationId xmlns:a16="http://schemas.microsoft.com/office/drawing/2014/main" id="{94500D1A-B819-7E4F-84BF-9958620EAE08}"/>
              </a:ext>
            </a:extLst>
          </p:cNvPr>
          <p:cNvSpPr/>
          <p:nvPr/>
        </p:nvSpPr>
        <p:spPr>
          <a:xfrm>
            <a:off x="513147" y="5628506"/>
            <a:ext cx="11431927" cy="923330"/>
          </a:xfrm>
          <a:prstGeom prst="rect">
            <a:avLst/>
          </a:prstGeom>
        </p:spPr>
        <p:txBody>
          <a:bodyPr wrap="square">
            <a:spAutoFit/>
          </a:bodyPr>
          <a:lstStyle/>
          <a:p>
            <a:r>
              <a:rPr lang="en-GB" dirty="0">
                <a:solidFill>
                  <a:srgbClr val="373F46"/>
                </a:solidFill>
                <a:latin typeface="Lato"/>
              </a:rPr>
              <a:t>The neural network having multiple hidden layers with one or more neurons is called a ‘</a:t>
            </a:r>
            <a:r>
              <a:rPr lang="en-GB" b="1" dirty="0">
                <a:solidFill>
                  <a:srgbClr val="373F46"/>
                </a:solidFill>
                <a:latin typeface="Lato"/>
              </a:rPr>
              <a:t>Deep Neural Network.</a:t>
            </a:r>
            <a:r>
              <a:rPr lang="en-GB" dirty="0">
                <a:solidFill>
                  <a:srgbClr val="373F46"/>
                </a:solidFill>
                <a:latin typeface="Lato"/>
              </a:rPr>
              <a:t>’ </a:t>
            </a:r>
          </a:p>
          <a:p>
            <a:r>
              <a:rPr lang="en-GB" dirty="0">
                <a:solidFill>
                  <a:srgbClr val="373F46"/>
                </a:solidFill>
                <a:latin typeface="Lato"/>
              </a:rPr>
              <a:t>This type of model is used in various applications of machine learning such as machine translation, image processing, speech recognition, image recognition, etc.</a:t>
            </a:r>
            <a:endParaRPr lang="en-GB" b="0" i="0" u="none" strike="noStrike" dirty="0">
              <a:solidFill>
                <a:srgbClr val="373F46"/>
              </a:solidFill>
              <a:effectLst/>
              <a:latin typeface="Lato"/>
            </a:endParaRPr>
          </a:p>
        </p:txBody>
      </p:sp>
      <p:pic>
        <p:nvPicPr>
          <p:cNvPr id="8" name="Picture 7" descr="Diagram&#10;&#10;Description automatically generated">
            <a:extLst>
              <a:ext uri="{FF2B5EF4-FFF2-40B4-BE49-F238E27FC236}">
                <a16:creationId xmlns:a16="http://schemas.microsoft.com/office/drawing/2014/main" id="{AB22F44A-DB57-7C4E-9203-7B5DD61E9DBF}"/>
              </a:ext>
            </a:extLst>
          </p:cNvPr>
          <p:cNvPicPr>
            <a:picLocks noChangeAspect="1"/>
          </p:cNvPicPr>
          <p:nvPr/>
        </p:nvPicPr>
        <p:blipFill rotWithShape="1">
          <a:blip r:embed="rId2"/>
          <a:srcRect l="46878" t="2893" r="918"/>
          <a:stretch/>
        </p:blipFill>
        <p:spPr>
          <a:xfrm>
            <a:off x="6800127" y="1564868"/>
            <a:ext cx="5144947" cy="3923817"/>
          </a:xfrm>
          <a:prstGeom prst="rect">
            <a:avLst/>
          </a:prstGeom>
        </p:spPr>
      </p:pic>
    </p:spTree>
    <p:extLst>
      <p:ext uri="{BB962C8B-B14F-4D97-AF65-F5344CB8AC3E}">
        <p14:creationId xmlns:p14="http://schemas.microsoft.com/office/powerpoint/2010/main" val="396129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192629" y="318901"/>
            <a:ext cx="9897127" cy="584775"/>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[hyper]</a:t>
            </a:r>
            <a:r>
              <a:rPr lang="en-US" sz="3200" kern="0" dirty="0">
                <a:solidFill>
                  <a:schemeClr val="accent1">
                    <a:lumMod val="50000"/>
                  </a:schemeClr>
                </a:solidFill>
                <a:latin typeface="Tw Cen Classified MT Std" panose="020B0502020104020603" pitchFamily="34" charset="0"/>
                <a:cs typeface="Arial"/>
                <a:sym typeface="Arial"/>
                <a:rtl val="0"/>
              </a:rPr>
              <a:t>Parameters</a:t>
            </a:r>
          </a:p>
        </p:txBody>
      </p:sp>
      <p:sp>
        <p:nvSpPr>
          <p:cNvPr id="3" name="Rectangle 2">
            <a:extLst>
              <a:ext uri="{FF2B5EF4-FFF2-40B4-BE49-F238E27FC236}">
                <a16:creationId xmlns:a16="http://schemas.microsoft.com/office/drawing/2014/main" id="{D2B40355-01CD-4345-BF57-94F05C516952}"/>
              </a:ext>
            </a:extLst>
          </p:cNvPr>
          <p:cNvSpPr/>
          <p:nvPr/>
        </p:nvSpPr>
        <p:spPr>
          <a:xfrm>
            <a:off x="102244" y="1043731"/>
            <a:ext cx="11455077" cy="5509200"/>
          </a:xfrm>
          <a:prstGeom prst="rect">
            <a:avLst/>
          </a:prstGeom>
        </p:spPr>
        <p:txBody>
          <a:bodyPr wrap="square">
            <a:spAutoFit/>
          </a:bodyPr>
          <a:lstStyle/>
          <a:p>
            <a:r>
              <a:rPr lang="en-GB" sz="1600" b="1" dirty="0">
                <a:solidFill>
                  <a:srgbClr val="373F46"/>
                </a:solidFill>
                <a:latin typeface="Lato"/>
              </a:rPr>
              <a:t>Epoch</a:t>
            </a:r>
            <a:r>
              <a:rPr lang="en-GB" sz="1600" dirty="0">
                <a:solidFill>
                  <a:srgbClr val="373F46"/>
                </a:solidFill>
                <a:latin typeface="Lato"/>
              </a:rPr>
              <a:t>: </a:t>
            </a:r>
          </a:p>
          <a:p>
            <a:r>
              <a:rPr lang="en-GB" sz="1600" dirty="0">
                <a:solidFill>
                  <a:srgbClr val="373F46"/>
                </a:solidFill>
                <a:latin typeface="Lato"/>
              </a:rPr>
              <a:t>An epoch is one complete cycle when the entire dataset is passed forward and backward through the neural network once.</a:t>
            </a:r>
          </a:p>
          <a:p>
            <a:pPr>
              <a:buFont typeface="Arial" panose="020B0604020202020204" pitchFamily="34" charset="0"/>
              <a:buChar char="•"/>
            </a:pPr>
            <a:endParaRPr lang="en-GB" sz="1600" dirty="0">
              <a:solidFill>
                <a:srgbClr val="373F46"/>
              </a:solidFill>
              <a:latin typeface="Lato"/>
            </a:endParaRPr>
          </a:p>
          <a:p>
            <a:r>
              <a:rPr lang="en-GB" sz="1600" b="1" dirty="0">
                <a:solidFill>
                  <a:srgbClr val="373F46"/>
                </a:solidFill>
                <a:latin typeface="Lato"/>
              </a:rPr>
              <a:t>Learning rate: </a:t>
            </a:r>
          </a:p>
          <a:p>
            <a:r>
              <a:rPr lang="en-GB" sz="1600" dirty="0">
                <a:solidFill>
                  <a:srgbClr val="373F46"/>
                </a:solidFill>
                <a:latin typeface="Lato"/>
              </a:rPr>
              <a:t>Learning rate is a configurable hyperparameter (the properties/parameters that govern the whole Neural Network training process) used in the training of neural networks that has a small positive value. The learning rate ranges from 0.00001 to 10 in the </a:t>
            </a:r>
            <a:r>
              <a:rPr lang="en-GB" sz="1600" dirty="0" err="1">
                <a:solidFill>
                  <a:srgbClr val="373F46"/>
                </a:solidFill>
                <a:latin typeface="Lato"/>
              </a:rPr>
              <a:t>Tensorflow</a:t>
            </a:r>
            <a:r>
              <a:rPr lang="en-GB" sz="1600" dirty="0">
                <a:solidFill>
                  <a:srgbClr val="373F46"/>
                </a:solidFill>
                <a:latin typeface="Lato"/>
              </a:rPr>
              <a:t> playground. </a:t>
            </a:r>
          </a:p>
          <a:p>
            <a:endParaRPr lang="en-GB" sz="1600" dirty="0">
              <a:solidFill>
                <a:srgbClr val="373F46"/>
              </a:solidFill>
              <a:latin typeface="Lato"/>
            </a:endParaRPr>
          </a:p>
          <a:p>
            <a:r>
              <a:rPr lang="en-GB" sz="1600" dirty="0">
                <a:solidFill>
                  <a:srgbClr val="373F46"/>
                </a:solidFill>
                <a:latin typeface="Lato"/>
              </a:rPr>
              <a:t>It controls how quickly the model weights are adapted to the problem. Smaller learning rates require more training epochs given the smaller changes made to the weights each update, whereas larger learning rates result in rapid changes and require fewer training epochs. If too high, we may miss some or most minima. </a:t>
            </a:r>
          </a:p>
          <a:p>
            <a:r>
              <a:rPr lang="en-GB" sz="1600" dirty="0">
                <a:solidFill>
                  <a:srgbClr val="373F46"/>
                </a:solidFill>
                <a:latin typeface="Lato"/>
              </a:rPr>
              <a:t>Result: erratic performance or never achieving a low loss. </a:t>
            </a:r>
          </a:p>
          <a:p>
            <a:r>
              <a:rPr lang="en-GB" sz="1600" dirty="0">
                <a:solidFill>
                  <a:srgbClr val="373F46"/>
                </a:solidFill>
                <a:latin typeface="Lato"/>
              </a:rPr>
              <a:t>If too low, learning will take longer than</a:t>
            </a:r>
            <a:br>
              <a:rPr lang="en-GB" sz="1600" dirty="0">
                <a:solidFill>
                  <a:srgbClr val="373F46"/>
                </a:solidFill>
                <a:latin typeface="Lato"/>
              </a:rPr>
            </a:br>
            <a:r>
              <a:rPr lang="en-GB" sz="1600" dirty="0">
                <a:solidFill>
                  <a:srgbClr val="373F46"/>
                </a:solidFill>
                <a:latin typeface="Lato"/>
              </a:rPr>
              <a:t>necessary</a:t>
            </a:r>
          </a:p>
          <a:p>
            <a:endParaRPr lang="en-GB" sz="1600" b="1" dirty="0">
              <a:solidFill>
                <a:srgbClr val="373F46"/>
              </a:solidFill>
              <a:latin typeface="Lato"/>
            </a:endParaRPr>
          </a:p>
          <a:p>
            <a:r>
              <a:rPr lang="en-GB" sz="1600" b="1" dirty="0">
                <a:solidFill>
                  <a:srgbClr val="373F46"/>
                </a:solidFill>
                <a:latin typeface="Lato"/>
              </a:rPr>
              <a:t>Activation function: </a:t>
            </a:r>
          </a:p>
          <a:p>
            <a:r>
              <a:rPr lang="en-GB" sz="1600" dirty="0">
                <a:solidFill>
                  <a:srgbClr val="373F46"/>
                </a:solidFill>
                <a:latin typeface="Lato"/>
              </a:rPr>
              <a:t>This is the function in an artificial neuron that delivers an output based on inputs. </a:t>
            </a:r>
          </a:p>
          <a:p>
            <a:r>
              <a:rPr lang="en-GB" sz="1600" dirty="0" err="1">
                <a:solidFill>
                  <a:srgbClr val="373F46"/>
                </a:solidFill>
                <a:latin typeface="Lato"/>
              </a:rPr>
              <a:t>ReLU</a:t>
            </a:r>
            <a:r>
              <a:rPr lang="en-GB" sz="1600" dirty="0">
                <a:solidFill>
                  <a:srgbClr val="373F46"/>
                </a:solidFill>
                <a:latin typeface="Lato"/>
              </a:rPr>
              <a:t>, Tanh, Sigmoid, and Linear are available activation functions </a:t>
            </a:r>
          </a:p>
          <a:p>
            <a:r>
              <a:rPr lang="en-GB" sz="1600" dirty="0">
                <a:solidFill>
                  <a:srgbClr val="373F46"/>
                </a:solidFill>
                <a:latin typeface="Lato"/>
              </a:rPr>
              <a:t>in the </a:t>
            </a:r>
            <a:r>
              <a:rPr lang="en-GB" sz="1600" dirty="0" err="1">
                <a:solidFill>
                  <a:srgbClr val="373F46"/>
                </a:solidFill>
                <a:latin typeface="Lato"/>
              </a:rPr>
              <a:t>Tensorflow</a:t>
            </a:r>
            <a:r>
              <a:rPr lang="en-GB" sz="1600" dirty="0">
                <a:solidFill>
                  <a:srgbClr val="373F46"/>
                </a:solidFill>
                <a:latin typeface="Lato"/>
              </a:rPr>
              <a:t> playground. </a:t>
            </a:r>
          </a:p>
          <a:p>
            <a:r>
              <a:rPr lang="en-GB" sz="1600" b="1" dirty="0">
                <a:solidFill>
                  <a:srgbClr val="373F46"/>
                </a:solidFill>
                <a:latin typeface="Lato"/>
              </a:rPr>
              <a:t>Note:</a:t>
            </a:r>
            <a:r>
              <a:rPr lang="en-GB" sz="1600" dirty="0">
                <a:solidFill>
                  <a:srgbClr val="373F46"/>
                </a:solidFill>
                <a:latin typeface="Lato"/>
              </a:rPr>
              <a:t> The output of each function is used as an input in the next function </a:t>
            </a:r>
          </a:p>
          <a:p>
            <a:r>
              <a:rPr lang="en-GB" sz="1600" dirty="0">
                <a:solidFill>
                  <a:srgbClr val="373F46"/>
                </a:solidFill>
                <a:latin typeface="Lato"/>
              </a:rPr>
              <a:t>in each epoch until we get the desired solution.</a:t>
            </a:r>
          </a:p>
          <a:p>
            <a:endParaRPr lang="en-GB" sz="1600" dirty="0">
              <a:solidFill>
                <a:srgbClr val="373F46"/>
              </a:solidFill>
              <a:latin typeface="Lato"/>
            </a:endParaRPr>
          </a:p>
        </p:txBody>
      </p:sp>
      <p:sp>
        <p:nvSpPr>
          <p:cNvPr id="5" name="Rectangle 4">
            <a:extLst>
              <a:ext uri="{FF2B5EF4-FFF2-40B4-BE49-F238E27FC236}">
                <a16:creationId xmlns:a16="http://schemas.microsoft.com/office/drawing/2014/main" id="{A051CC6C-C10B-0C42-A1E7-56481D828462}"/>
              </a:ext>
            </a:extLst>
          </p:cNvPr>
          <p:cNvSpPr/>
          <p:nvPr/>
        </p:nvSpPr>
        <p:spPr>
          <a:xfrm>
            <a:off x="5665808" y="6440418"/>
            <a:ext cx="6331351" cy="307777"/>
          </a:xfrm>
          <a:prstGeom prst="rect">
            <a:avLst/>
          </a:prstGeom>
        </p:spPr>
        <p:txBody>
          <a:bodyPr wrap="square">
            <a:spAutoFit/>
          </a:bodyPr>
          <a:lstStyle/>
          <a:p>
            <a:r>
              <a:rPr lang="en-GB" sz="1400" dirty="0">
                <a:hlinkClick r:id="rId2"/>
              </a:rPr>
              <a:t>https://www.druva.com/blog/understanding-neural-networks-through-visualization/</a:t>
            </a:r>
            <a:endParaRPr lang="en-GB" sz="1400" dirty="0"/>
          </a:p>
        </p:txBody>
      </p:sp>
      <p:pic>
        <p:nvPicPr>
          <p:cNvPr id="7" name="Picture 6">
            <a:extLst>
              <a:ext uri="{FF2B5EF4-FFF2-40B4-BE49-F238E27FC236}">
                <a16:creationId xmlns:a16="http://schemas.microsoft.com/office/drawing/2014/main" id="{C4259B8D-B8E9-C740-A4B1-BBDBCAFF2CF0}"/>
              </a:ext>
            </a:extLst>
          </p:cNvPr>
          <p:cNvPicPr>
            <a:picLocks noChangeAspect="1"/>
          </p:cNvPicPr>
          <p:nvPr/>
        </p:nvPicPr>
        <p:blipFill>
          <a:blip r:embed="rId3"/>
          <a:stretch>
            <a:fillRect/>
          </a:stretch>
        </p:blipFill>
        <p:spPr>
          <a:xfrm>
            <a:off x="8003892" y="3584027"/>
            <a:ext cx="3379809" cy="2765299"/>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14262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192629" y="318901"/>
            <a:ext cx="9897127" cy="584775"/>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[hyper] </a:t>
            </a:r>
            <a:r>
              <a:rPr lang="en-US" sz="3200" kern="0" dirty="0">
                <a:solidFill>
                  <a:schemeClr val="accent1">
                    <a:lumMod val="50000"/>
                  </a:schemeClr>
                </a:solidFill>
                <a:latin typeface="Tw Cen Classified MT Std" panose="020B0502020104020603" pitchFamily="34" charset="0"/>
                <a:cs typeface="Arial"/>
                <a:sym typeface="Arial"/>
                <a:rtl val="0"/>
              </a:rPr>
              <a:t>Parameters</a:t>
            </a:r>
          </a:p>
        </p:txBody>
      </p:sp>
      <p:sp>
        <p:nvSpPr>
          <p:cNvPr id="5" name="Rectangle 4">
            <a:extLst>
              <a:ext uri="{FF2B5EF4-FFF2-40B4-BE49-F238E27FC236}">
                <a16:creationId xmlns:a16="http://schemas.microsoft.com/office/drawing/2014/main" id="{A051CC6C-C10B-0C42-A1E7-56481D828462}"/>
              </a:ext>
            </a:extLst>
          </p:cNvPr>
          <p:cNvSpPr/>
          <p:nvPr/>
        </p:nvSpPr>
        <p:spPr>
          <a:xfrm>
            <a:off x="5665808" y="6440418"/>
            <a:ext cx="6331351" cy="307777"/>
          </a:xfrm>
          <a:prstGeom prst="rect">
            <a:avLst/>
          </a:prstGeom>
        </p:spPr>
        <p:txBody>
          <a:bodyPr wrap="square">
            <a:spAutoFit/>
          </a:bodyPr>
          <a:lstStyle/>
          <a:p>
            <a:r>
              <a:rPr lang="en-GB" sz="1400" dirty="0">
                <a:hlinkClick r:id="rId2"/>
              </a:rPr>
              <a:t>https://www.druva.com/blog/understanding-neural-networks-through-visualization/</a:t>
            </a:r>
            <a:endParaRPr lang="en-GB" sz="1400" dirty="0"/>
          </a:p>
        </p:txBody>
      </p:sp>
      <p:sp>
        <p:nvSpPr>
          <p:cNvPr id="7" name="Rectangle 6">
            <a:extLst>
              <a:ext uri="{FF2B5EF4-FFF2-40B4-BE49-F238E27FC236}">
                <a16:creationId xmlns:a16="http://schemas.microsoft.com/office/drawing/2014/main" id="{A4B7AC98-5756-6047-A505-4A02FC6962D3}"/>
              </a:ext>
            </a:extLst>
          </p:cNvPr>
          <p:cNvSpPr/>
          <p:nvPr/>
        </p:nvSpPr>
        <p:spPr>
          <a:xfrm>
            <a:off x="499641" y="1163668"/>
            <a:ext cx="10810754" cy="5016758"/>
          </a:xfrm>
          <a:prstGeom prst="rect">
            <a:avLst/>
          </a:prstGeom>
        </p:spPr>
        <p:txBody>
          <a:bodyPr wrap="square">
            <a:spAutoFit/>
          </a:bodyPr>
          <a:lstStyle/>
          <a:p>
            <a:r>
              <a:rPr lang="en-GB" sz="1600" b="1" dirty="0">
                <a:solidFill>
                  <a:srgbClr val="373F46"/>
                </a:solidFill>
                <a:latin typeface="Lato"/>
              </a:rPr>
              <a:t>The ratio of the training and testing sets</a:t>
            </a:r>
          </a:p>
          <a:p>
            <a:r>
              <a:rPr lang="en-GB" sz="1600" dirty="0">
                <a:solidFill>
                  <a:srgbClr val="373F46"/>
                </a:solidFill>
                <a:latin typeface="Lato"/>
              </a:rPr>
              <a:t>Every given dataset is divided into categories: testing and training sets. </a:t>
            </a:r>
          </a:p>
          <a:p>
            <a:r>
              <a:rPr lang="en-GB" sz="1600" dirty="0">
                <a:solidFill>
                  <a:srgbClr val="373F46"/>
                </a:solidFill>
                <a:latin typeface="Lato"/>
              </a:rPr>
              <a:t>The training set is the set of data that is used to train the neural network to get the desired output. </a:t>
            </a:r>
          </a:p>
          <a:p>
            <a:r>
              <a:rPr lang="en-GB" sz="1600" dirty="0">
                <a:solidFill>
                  <a:srgbClr val="373F46"/>
                </a:solidFill>
                <a:latin typeface="Lato"/>
              </a:rPr>
              <a:t>The testing set is the set of data that is used to test the model prediction capability, on an unseen data set. </a:t>
            </a:r>
          </a:p>
          <a:p>
            <a:r>
              <a:rPr lang="en-GB" sz="1600" dirty="0">
                <a:solidFill>
                  <a:srgbClr val="373F46"/>
                </a:solidFill>
                <a:latin typeface="Lato"/>
              </a:rPr>
              <a:t>We usually set that ratio to 70/30 or 80/20.</a:t>
            </a:r>
          </a:p>
          <a:p>
            <a:endParaRPr lang="en-GB" sz="1600" dirty="0">
              <a:solidFill>
                <a:srgbClr val="373F46"/>
              </a:solidFill>
              <a:latin typeface="Lato"/>
            </a:endParaRPr>
          </a:p>
          <a:p>
            <a:r>
              <a:rPr lang="en-GB" sz="1600" b="1" dirty="0">
                <a:solidFill>
                  <a:srgbClr val="373F46"/>
                </a:solidFill>
                <a:latin typeface="Lato"/>
              </a:rPr>
              <a:t>Regularization type + rate:</a:t>
            </a:r>
            <a:r>
              <a:rPr lang="en-GB" sz="1600" dirty="0">
                <a:solidFill>
                  <a:srgbClr val="373F46"/>
                </a:solidFill>
                <a:latin typeface="Lato"/>
              </a:rPr>
              <a:t> </a:t>
            </a:r>
          </a:p>
          <a:p>
            <a:r>
              <a:rPr lang="en-GB" sz="1600" dirty="0">
                <a:solidFill>
                  <a:srgbClr val="373F46"/>
                </a:solidFill>
                <a:latin typeface="Lato"/>
              </a:rPr>
              <a:t>This is a technique used for tuning the activation function by adding an additional penalty term in the error function.</a:t>
            </a:r>
          </a:p>
          <a:p>
            <a:r>
              <a:rPr lang="en-GB" sz="1600" dirty="0">
                <a:solidFill>
                  <a:srgbClr val="373F46"/>
                </a:solidFill>
                <a:latin typeface="Lato"/>
              </a:rPr>
              <a:t>The value of the regularization rate varies from 0 to 10 in the </a:t>
            </a:r>
            <a:r>
              <a:rPr lang="en-GB" sz="1600" dirty="0" err="1">
                <a:solidFill>
                  <a:srgbClr val="373F46"/>
                </a:solidFill>
                <a:latin typeface="Lato"/>
              </a:rPr>
              <a:t>Tensorflow</a:t>
            </a:r>
            <a:r>
              <a:rPr lang="en-GB" sz="1600" dirty="0">
                <a:solidFill>
                  <a:srgbClr val="373F46"/>
                </a:solidFill>
                <a:latin typeface="Lato"/>
              </a:rPr>
              <a:t> playground.). </a:t>
            </a:r>
          </a:p>
          <a:p>
            <a:r>
              <a:rPr lang="en-GB" sz="1600" dirty="0">
                <a:solidFill>
                  <a:srgbClr val="373F46"/>
                </a:solidFill>
                <a:latin typeface="Lato"/>
              </a:rPr>
              <a:t>Parameter to control overfitting, i.e. when the model does well on training data but poorly on new, unseen data</a:t>
            </a:r>
          </a:p>
          <a:p>
            <a:r>
              <a:rPr lang="en-GB" sz="1600" dirty="0">
                <a:solidFill>
                  <a:srgbClr val="373F46"/>
                </a:solidFill>
                <a:latin typeface="Lato"/>
              </a:rPr>
              <a:t>L2 regularization is the most common. Using dropout is another common way of controlling overfitting in neural networks. At each training stage, some hidden nodes temporarily removed (dropped out).</a:t>
            </a:r>
          </a:p>
          <a:p>
            <a:endParaRPr lang="en-GB" sz="1600" dirty="0">
              <a:solidFill>
                <a:srgbClr val="373F46"/>
              </a:solidFill>
              <a:latin typeface="Lato"/>
            </a:endParaRPr>
          </a:p>
          <a:p>
            <a:r>
              <a:rPr lang="en-GB" sz="1600" b="1" dirty="0">
                <a:solidFill>
                  <a:srgbClr val="373F46"/>
                </a:solidFill>
                <a:latin typeface="Lato"/>
              </a:rPr>
              <a:t>Features</a:t>
            </a:r>
            <a:endParaRPr lang="en-GB" sz="1600" dirty="0">
              <a:solidFill>
                <a:srgbClr val="373F46"/>
              </a:solidFill>
              <a:latin typeface="Lato"/>
            </a:endParaRPr>
          </a:p>
          <a:p>
            <a:r>
              <a:rPr lang="en-GB" sz="1600" dirty="0">
                <a:solidFill>
                  <a:srgbClr val="373F46"/>
                </a:solidFill>
                <a:latin typeface="Lato"/>
              </a:rPr>
              <a:t>Features are the properties of the node or neuron that we want to feed in during the artificial neural network generation. There are a number of properties to choose from in the </a:t>
            </a:r>
            <a:r>
              <a:rPr lang="en-GB" sz="1600" dirty="0" err="1">
                <a:solidFill>
                  <a:srgbClr val="373F46"/>
                </a:solidFill>
                <a:latin typeface="Lato"/>
              </a:rPr>
              <a:t>Tensorflow</a:t>
            </a:r>
            <a:r>
              <a:rPr lang="en-GB" sz="1600" dirty="0">
                <a:solidFill>
                  <a:srgbClr val="373F46"/>
                </a:solidFill>
                <a:latin typeface="Lato"/>
              </a:rPr>
              <a:t> Playground.</a:t>
            </a:r>
          </a:p>
          <a:p>
            <a:endParaRPr lang="en-GB" sz="1600" dirty="0">
              <a:solidFill>
                <a:srgbClr val="373F46"/>
              </a:solidFill>
              <a:latin typeface="Lato"/>
            </a:endParaRPr>
          </a:p>
          <a:p>
            <a:r>
              <a:rPr lang="en-GB" sz="1600" b="1" dirty="0">
                <a:solidFill>
                  <a:srgbClr val="373F46"/>
                </a:solidFill>
                <a:latin typeface="Lato"/>
              </a:rPr>
              <a:t>Noise</a:t>
            </a:r>
          </a:p>
          <a:p>
            <a:pPr lvl="0"/>
            <a:r>
              <a:rPr lang="en-GB" sz="1600" dirty="0">
                <a:solidFill>
                  <a:srgbClr val="373F46"/>
                </a:solidFill>
                <a:latin typeface="Lato"/>
              </a:rPr>
              <a:t>Noise is a distortion in data, that is unwanted by the perceiver of data. Adding noise to inputs is like telling the network to not change the output in a ball around your exact input.</a:t>
            </a:r>
          </a:p>
        </p:txBody>
      </p:sp>
      <p:pic>
        <p:nvPicPr>
          <p:cNvPr id="8" name="Picture 7">
            <a:extLst>
              <a:ext uri="{FF2B5EF4-FFF2-40B4-BE49-F238E27FC236}">
                <a16:creationId xmlns:a16="http://schemas.microsoft.com/office/drawing/2014/main" id="{8273F14D-28F1-F840-8ACE-EDD129F9614C}"/>
              </a:ext>
            </a:extLst>
          </p:cNvPr>
          <p:cNvPicPr>
            <a:picLocks noChangeAspect="1"/>
          </p:cNvPicPr>
          <p:nvPr/>
        </p:nvPicPr>
        <p:blipFill>
          <a:blip r:embed="rId3"/>
          <a:stretch>
            <a:fillRect/>
          </a:stretch>
        </p:blipFill>
        <p:spPr>
          <a:xfrm>
            <a:off x="10519569" y="3955142"/>
            <a:ext cx="1570187" cy="1570187"/>
          </a:xfrm>
          <a:prstGeom prst="rect">
            <a:avLst/>
          </a:prstGeom>
          <a:noFill/>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22399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319950" y="563413"/>
            <a:ext cx="8415569"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Direct manipulation through  the </a:t>
            </a:r>
            <a:r>
              <a:rPr lang="en-US" sz="3200" kern="0" dirty="0" err="1">
                <a:solidFill>
                  <a:srgbClr val="C00000"/>
                </a:solidFill>
                <a:latin typeface="Tw Cen Classified MT Std" panose="020B0502020104020603" pitchFamily="34" charset="0"/>
                <a:cs typeface="Arial"/>
                <a:sym typeface="Arial"/>
                <a:rtl val="0"/>
              </a:rPr>
              <a:t>Tensorflow</a:t>
            </a:r>
            <a:r>
              <a:rPr lang="en-US" sz="3200" kern="0" dirty="0">
                <a:solidFill>
                  <a:srgbClr val="C00000"/>
                </a:solidFill>
                <a:latin typeface="Tw Cen Classified MT Std" panose="020B0502020104020603" pitchFamily="34" charset="0"/>
                <a:cs typeface="Arial"/>
                <a:sym typeface="Arial"/>
                <a:rtl val="0"/>
              </a:rPr>
              <a:t> Playground </a:t>
            </a:r>
          </a:p>
        </p:txBody>
      </p:sp>
      <p:sp>
        <p:nvSpPr>
          <p:cNvPr id="3" name="Rectangle 2">
            <a:extLst>
              <a:ext uri="{FF2B5EF4-FFF2-40B4-BE49-F238E27FC236}">
                <a16:creationId xmlns:a16="http://schemas.microsoft.com/office/drawing/2014/main" id="{D2B40355-01CD-4345-BF57-94F05C516952}"/>
              </a:ext>
            </a:extLst>
          </p:cNvPr>
          <p:cNvSpPr/>
          <p:nvPr/>
        </p:nvSpPr>
        <p:spPr>
          <a:xfrm>
            <a:off x="1880886" y="1940351"/>
            <a:ext cx="9494804" cy="3139321"/>
          </a:xfrm>
          <a:prstGeom prst="rect">
            <a:avLst/>
          </a:prstGeom>
        </p:spPr>
        <p:txBody>
          <a:bodyPr wrap="square">
            <a:spAutoFit/>
          </a:bodyPr>
          <a:lstStyle/>
          <a:p>
            <a:r>
              <a:rPr lang="en-GB" dirty="0"/>
              <a:t>A student  who wishes to learn about Neural Networks (NN) &amp; Machine Learning (ML) needs to develop a mental model of not only NN architecture &amp; ML algorithms, </a:t>
            </a:r>
          </a:p>
          <a:p>
            <a:r>
              <a:rPr lang="en-GB" dirty="0"/>
              <a:t>but also how they affect each other in its training process. </a:t>
            </a:r>
          </a:p>
          <a:p>
            <a:endParaRPr lang="en-GB" dirty="0"/>
          </a:p>
          <a:p>
            <a:r>
              <a:rPr lang="en-GB" dirty="0"/>
              <a:t>The crux in learning about NN &amp; ML, therefore, originates from </a:t>
            </a:r>
          </a:p>
          <a:p>
            <a:r>
              <a:rPr lang="en-GB" dirty="0"/>
              <a:t>the iterative, dynamic, intricate interplay between NN architecture &amp; ML algorithms. </a:t>
            </a:r>
          </a:p>
          <a:p>
            <a:r>
              <a:rPr lang="en-GB" dirty="0"/>
              <a:t>Such complex interaction is challenging for novices to recognize, and sometimes even for experts to fully understand.</a:t>
            </a:r>
          </a:p>
          <a:p>
            <a:endParaRPr lang="en-GB" dirty="0"/>
          </a:p>
          <a:p>
            <a:r>
              <a:rPr lang="en-GB" dirty="0"/>
              <a:t>Typical NN architecture diagrams + hyper parameterization do not help students to develop the crucial mental models needed for a thorough understanding of ML-based AI.</a:t>
            </a:r>
          </a:p>
        </p:txBody>
      </p:sp>
      <p:sp>
        <p:nvSpPr>
          <p:cNvPr id="5" name="Rectangle 4">
            <a:extLst>
              <a:ext uri="{FF2B5EF4-FFF2-40B4-BE49-F238E27FC236}">
                <a16:creationId xmlns:a16="http://schemas.microsoft.com/office/drawing/2014/main" id="{A22626E2-33A2-1149-A822-6DC690081562}"/>
              </a:ext>
            </a:extLst>
          </p:cNvPr>
          <p:cNvSpPr/>
          <p:nvPr/>
        </p:nvSpPr>
        <p:spPr>
          <a:xfrm>
            <a:off x="5727537" y="6156558"/>
            <a:ext cx="6096000" cy="400110"/>
          </a:xfrm>
          <a:prstGeom prst="rect">
            <a:avLst/>
          </a:prstGeom>
          <a:solidFill>
            <a:schemeClr val="bg1">
              <a:lumMod val="85000"/>
            </a:schemeClr>
          </a:solidFill>
        </p:spPr>
        <p:txBody>
          <a:bodyPr>
            <a:spAutoFit/>
          </a:bodyPr>
          <a:lstStyle/>
          <a:p>
            <a:r>
              <a:rPr lang="en-GB" sz="1000" b="1" dirty="0">
                <a:latin typeface="Helvetica" pitchFamily="2" charset="0"/>
              </a:rPr>
              <a:t>GAN Lab</a:t>
            </a:r>
            <a:r>
              <a:rPr lang="en-GB" sz="1000" dirty="0">
                <a:latin typeface="Helvetica" pitchFamily="2" charset="0"/>
              </a:rPr>
              <a:t>: Understanding Complex Deep Generative Models using Interactive Visual Experimentation </a:t>
            </a:r>
            <a:r>
              <a:rPr lang="en-GB" sz="1000" dirty="0">
                <a:solidFill>
                  <a:srgbClr val="F5811F"/>
                </a:solidFill>
                <a:latin typeface="Helvetica" pitchFamily="2" charset="0"/>
              </a:rPr>
              <a:t>https://</a:t>
            </a:r>
            <a:r>
              <a:rPr lang="en-GB" sz="1000" dirty="0" err="1">
                <a:solidFill>
                  <a:srgbClr val="F5811F"/>
                </a:solidFill>
                <a:latin typeface="Helvetica" pitchFamily="2" charset="0"/>
              </a:rPr>
              <a:t>doi.org</a:t>
            </a:r>
            <a:r>
              <a:rPr lang="en-GB" sz="1000" dirty="0">
                <a:solidFill>
                  <a:srgbClr val="F5811F"/>
                </a:solidFill>
                <a:latin typeface="Helvetica" pitchFamily="2" charset="0"/>
              </a:rPr>
              <a:t>/10.1109/TVCG.2018.2864500 </a:t>
            </a:r>
            <a:r>
              <a:rPr lang="en-GB" sz="1000" dirty="0">
                <a:latin typeface="Helvetica" pitchFamily="2" charset="0"/>
              </a:rPr>
              <a:t>- </a:t>
            </a:r>
            <a:r>
              <a:rPr lang="en-GB" sz="1000" b="1" dirty="0">
                <a:solidFill>
                  <a:srgbClr val="0065B3"/>
                </a:solidFill>
                <a:latin typeface="Helvetica" pitchFamily="2" charset="0"/>
              </a:rPr>
              <a:t>https://</a:t>
            </a:r>
            <a:r>
              <a:rPr lang="en-GB" sz="1000" b="1" dirty="0" err="1">
                <a:solidFill>
                  <a:srgbClr val="0065B3"/>
                </a:solidFill>
                <a:latin typeface="Helvetica" pitchFamily="2" charset="0"/>
              </a:rPr>
              <a:t>poloclub.github.io</a:t>
            </a:r>
            <a:r>
              <a:rPr lang="en-GB" sz="1000" b="1" dirty="0">
                <a:solidFill>
                  <a:srgbClr val="0065B3"/>
                </a:solidFill>
                <a:latin typeface="Helvetica" pitchFamily="2" charset="0"/>
              </a:rPr>
              <a:t>/</a:t>
            </a:r>
            <a:r>
              <a:rPr lang="en-GB" sz="1000" b="1" dirty="0" err="1">
                <a:solidFill>
                  <a:srgbClr val="0065B3"/>
                </a:solidFill>
                <a:latin typeface="Helvetica" pitchFamily="2" charset="0"/>
              </a:rPr>
              <a:t>ganlab</a:t>
            </a:r>
            <a:r>
              <a:rPr lang="en-GB" sz="1000" b="1" dirty="0">
                <a:solidFill>
                  <a:srgbClr val="0065B3"/>
                </a:solidFill>
                <a:latin typeface="Helvetica" pitchFamily="2" charset="0"/>
              </a:rPr>
              <a:t>/</a:t>
            </a:r>
            <a:endParaRPr lang="en-GB" sz="1000" dirty="0">
              <a:effectLst/>
              <a:latin typeface="Helvetica" pitchFamily="2" charset="0"/>
            </a:endParaRPr>
          </a:p>
        </p:txBody>
      </p:sp>
    </p:spTree>
    <p:extLst>
      <p:ext uri="{BB962C8B-B14F-4D97-AF65-F5344CB8AC3E}">
        <p14:creationId xmlns:p14="http://schemas.microsoft.com/office/powerpoint/2010/main" val="3370715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406760" y="320942"/>
            <a:ext cx="8415569" cy="2062103"/>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a:t>
            </a:r>
          </a:p>
          <a:p>
            <a:pPr defTabSz="1219170"/>
            <a:r>
              <a:rPr lang="en-US" sz="3200" kern="0" dirty="0">
                <a:solidFill>
                  <a:srgbClr val="C00000"/>
                </a:solidFill>
                <a:latin typeface="Tw Cen Classified MT Std" panose="020B0502020104020603" pitchFamily="34" charset="0"/>
                <a:cs typeface="Arial"/>
                <a:sym typeface="Arial"/>
                <a:rtl val="0"/>
              </a:rPr>
              <a:t>direct &amp; iterative (experimental)manipulation </a:t>
            </a:r>
          </a:p>
          <a:p>
            <a:pPr defTabSz="1219170"/>
            <a:r>
              <a:rPr lang="en-US" sz="3200" kern="0" dirty="0">
                <a:solidFill>
                  <a:srgbClr val="C00000"/>
                </a:solidFill>
                <a:latin typeface="Tw Cen Classified MT Std" panose="020B0502020104020603" pitchFamily="34" charset="0"/>
                <a:cs typeface="Arial"/>
                <a:sym typeface="Arial"/>
                <a:rtl val="0"/>
              </a:rPr>
              <a:t>through  the </a:t>
            </a:r>
            <a:r>
              <a:rPr lang="en-US" sz="3200" kern="0" dirty="0" err="1">
                <a:solidFill>
                  <a:schemeClr val="accent1">
                    <a:lumMod val="50000"/>
                  </a:schemeClr>
                </a:solidFill>
                <a:latin typeface="Tw Cen Classified MT Std" panose="020B0502020104020603" pitchFamily="34" charset="0"/>
                <a:cs typeface="Arial"/>
                <a:sym typeface="Arial"/>
                <a:rtl val="0"/>
              </a:rPr>
              <a:t>Tensorflow</a:t>
            </a:r>
            <a:r>
              <a:rPr lang="en-US" sz="3200" kern="0" dirty="0">
                <a:solidFill>
                  <a:schemeClr val="accent1">
                    <a:lumMod val="50000"/>
                  </a:schemeClr>
                </a:solidFill>
                <a:latin typeface="Tw Cen Classified MT Std" panose="020B0502020104020603" pitchFamily="34" charset="0"/>
                <a:cs typeface="Arial"/>
                <a:sym typeface="Arial"/>
                <a:rtl val="0"/>
              </a:rPr>
              <a:t> Playground </a:t>
            </a:r>
          </a:p>
        </p:txBody>
      </p:sp>
      <p:sp>
        <p:nvSpPr>
          <p:cNvPr id="3" name="Rectangle 2">
            <a:extLst>
              <a:ext uri="{FF2B5EF4-FFF2-40B4-BE49-F238E27FC236}">
                <a16:creationId xmlns:a16="http://schemas.microsoft.com/office/drawing/2014/main" id="{D2B40355-01CD-4345-BF57-94F05C516952}"/>
              </a:ext>
            </a:extLst>
          </p:cNvPr>
          <p:cNvSpPr/>
          <p:nvPr/>
        </p:nvSpPr>
        <p:spPr>
          <a:xfrm>
            <a:off x="2721981" y="3116530"/>
            <a:ext cx="6607214" cy="1477328"/>
          </a:xfrm>
          <a:prstGeom prst="rect">
            <a:avLst/>
          </a:prstGeom>
        </p:spPr>
        <p:txBody>
          <a:bodyPr wrap="square">
            <a:spAutoFit/>
          </a:bodyPr>
          <a:lstStyle/>
          <a:p>
            <a:r>
              <a:rPr lang="en-GB" dirty="0"/>
              <a:t>In the following </a:t>
            </a:r>
            <a:r>
              <a:rPr lang="en-GB" dirty="0">
                <a:solidFill>
                  <a:srgbClr val="C00000"/>
                </a:solidFill>
              </a:rPr>
              <a:t>neural network (NN) manipulation experiments</a:t>
            </a:r>
            <a:r>
              <a:rPr lang="en-GB" dirty="0"/>
              <a:t>, </a:t>
            </a:r>
          </a:p>
          <a:p>
            <a:r>
              <a:rPr lang="en-GB" dirty="0"/>
              <a:t>we will learn to use the </a:t>
            </a:r>
            <a:r>
              <a:rPr lang="en-GB" b="1" dirty="0" err="1">
                <a:solidFill>
                  <a:srgbClr val="002060"/>
                </a:solidFill>
              </a:rPr>
              <a:t>Tensorflow</a:t>
            </a:r>
            <a:r>
              <a:rPr lang="en-GB" b="1" dirty="0">
                <a:solidFill>
                  <a:srgbClr val="002060"/>
                </a:solidFill>
              </a:rPr>
              <a:t> Playground </a:t>
            </a:r>
          </a:p>
          <a:p>
            <a:r>
              <a:rPr lang="en-GB" dirty="0"/>
              <a:t>as </a:t>
            </a:r>
            <a:r>
              <a:rPr lang="en-GB" b="1" dirty="0"/>
              <a:t>CONCEPTUAL model </a:t>
            </a:r>
            <a:r>
              <a:rPr lang="en-GB" dirty="0"/>
              <a:t>to explain, learn &amp; build neural networks </a:t>
            </a:r>
          </a:p>
          <a:p>
            <a:r>
              <a:rPr lang="en-GB" dirty="0"/>
              <a:t>that use </a:t>
            </a:r>
            <a:r>
              <a:rPr lang="en-GB" b="1" dirty="0"/>
              <a:t>Machine Learning (ML) </a:t>
            </a:r>
          </a:p>
          <a:p>
            <a:r>
              <a:rPr lang="en-GB" dirty="0"/>
              <a:t>to solve </a:t>
            </a:r>
            <a:r>
              <a:rPr lang="en-GB" dirty="0">
                <a:solidFill>
                  <a:srgbClr val="C00000"/>
                </a:solidFill>
              </a:rPr>
              <a:t>REGESSION &amp; CLASSIFICATION Tasks</a:t>
            </a:r>
          </a:p>
        </p:txBody>
      </p:sp>
      <p:sp>
        <p:nvSpPr>
          <p:cNvPr id="10" name="Rectangle 9">
            <a:extLst>
              <a:ext uri="{FF2B5EF4-FFF2-40B4-BE49-F238E27FC236}">
                <a16:creationId xmlns:a16="http://schemas.microsoft.com/office/drawing/2014/main" id="{D9B49EE0-D54C-8E48-A492-9B2196EE07DA}"/>
              </a:ext>
            </a:extLst>
          </p:cNvPr>
          <p:cNvSpPr/>
          <p:nvPr/>
        </p:nvSpPr>
        <p:spPr>
          <a:xfrm>
            <a:off x="322162" y="6169767"/>
            <a:ext cx="11651848" cy="369332"/>
          </a:xfrm>
          <a:prstGeom prst="rect">
            <a:avLst/>
          </a:prstGeom>
        </p:spPr>
        <p:txBody>
          <a:bodyPr wrap="square">
            <a:spAutoFit/>
          </a:bodyPr>
          <a:lstStyle/>
          <a:p>
            <a:r>
              <a:rPr lang="en-GB" dirty="0">
                <a:hlinkClick r:id="rId2"/>
              </a:rPr>
              <a:t>https://cloud.google.com/blog/products/ai-machine-learning/understanding-neural-networks-with-tensorflow-playground</a:t>
            </a:r>
            <a:endParaRPr lang="en-GB" dirty="0"/>
          </a:p>
        </p:txBody>
      </p:sp>
    </p:spTree>
    <p:extLst>
      <p:ext uri="{BB962C8B-B14F-4D97-AF65-F5344CB8AC3E}">
        <p14:creationId xmlns:p14="http://schemas.microsoft.com/office/powerpoint/2010/main" val="3784032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666614" y="563413"/>
            <a:ext cx="7101842" cy="584775"/>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TENSORFLOW PLAYGROUND</a:t>
            </a:r>
            <a:endParaRPr lang="en-US" sz="3200" kern="0" dirty="0">
              <a:solidFill>
                <a:schemeClr val="accent1">
                  <a:lumMod val="50000"/>
                </a:schemeClr>
              </a:solidFill>
              <a:latin typeface="Tw Cen Classified MT Std" panose="020B0502020104020603" pitchFamily="34" charset="0"/>
              <a:cs typeface="Arial"/>
              <a:sym typeface="Arial"/>
              <a:rtl val="0"/>
            </a:endParaRPr>
          </a:p>
        </p:txBody>
      </p:sp>
      <p:sp>
        <p:nvSpPr>
          <p:cNvPr id="3" name="Rectangle 2">
            <a:extLst>
              <a:ext uri="{FF2B5EF4-FFF2-40B4-BE49-F238E27FC236}">
                <a16:creationId xmlns:a16="http://schemas.microsoft.com/office/drawing/2014/main" id="{D2B40355-01CD-4345-BF57-94F05C516952}"/>
              </a:ext>
            </a:extLst>
          </p:cNvPr>
          <p:cNvSpPr/>
          <p:nvPr/>
        </p:nvSpPr>
        <p:spPr>
          <a:xfrm>
            <a:off x="449484" y="1382286"/>
            <a:ext cx="10940003" cy="3539430"/>
          </a:xfrm>
          <a:prstGeom prst="rect">
            <a:avLst/>
          </a:prstGeom>
        </p:spPr>
        <p:txBody>
          <a:bodyPr wrap="square">
            <a:spAutoFit/>
          </a:bodyPr>
          <a:lstStyle/>
          <a:p>
            <a:r>
              <a:rPr lang="en-GB" sz="1600" b="1" dirty="0">
                <a:solidFill>
                  <a:srgbClr val="373F46"/>
                </a:solidFill>
                <a:latin typeface="Lato"/>
              </a:rPr>
              <a:t>Learning Problem (non-linear vs linear) </a:t>
            </a:r>
            <a:endParaRPr lang="en-GB" sz="1600" dirty="0">
              <a:solidFill>
                <a:srgbClr val="373F46"/>
              </a:solidFill>
              <a:latin typeface="Lato"/>
            </a:endParaRPr>
          </a:p>
          <a:p>
            <a:r>
              <a:rPr lang="en-GB" sz="1600" dirty="0">
                <a:solidFill>
                  <a:srgbClr val="373F46"/>
                </a:solidFill>
                <a:latin typeface="Lato"/>
              </a:rPr>
              <a:t>TENSORFLOW PLAYGROUND Problem type: </a:t>
            </a:r>
          </a:p>
          <a:p>
            <a:endParaRPr lang="en-GB" sz="1600" dirty="0">
              <a:solidFill>
                <a:srgbClr val="373F46"/>
              </a:solidFill>
              <a:latin typeface="Lato"/>
            </a:endParaRPr>
          </a:p>
          <a:p>
            <a:r>
              <a:rPr lang="en-GB" sz="1600" dirty="0">
                <a:solidFill>
                  <a:srgbClr val="373F46"/>
                </a:solidFill>
                <a:latin typeface="Lato"/>
              </a:rPr>
              <a:t>Problem type is broadly classified into two parts: </a:t>
            </a:r>
            <a:r>
              <a:rPr lang="en-GB" sz="1600" b="1" dirty="0">
                <a:solidFill>
                  <a:srgbClr val="373F46"/>
                </a:solidFill>
                <a:latin typeface="Lato"/>
              </a:rPr>
              <a:t>classification and regression</a:t>
            </a:r>
            <a:r>
              <a:rPr lang="en-GB" sz="1600" dirty="0">
                <a:solidFill>
                  <a:srgbClr val="373F46"/>
                </a:solidFill>
                <a:latin typeface="Lato"/>
              </a:rPr>
              <a:t>. </a:t>
            </a:r>
          </a:p>
          <a:p>
            <a:endParaRPr lang="en-GB" sz="1600" dirty="0">
              <a:solidFill>
                <a:srgbClr val="373F46"/>
              </a:solidFill>
              <a:latin typeface="Lato"/>
            </a:endParaRPr>
          </a:p>
          <a:p>
            <a:r>
              <a:rPr lang="en-GB" sz="1600" b="1" dirty="0">
                <a:solidFill>
                  <a:srgbClr val="373F46"/>
                </a:solidFill>
                <a:latin typeface="Lato"/>
              </a:rPr>
              <a:t>Classification</a:t>
            </a:r>
            <a:r>
              <a:rPr lang="en-GB" sz="1600" dirty="0">
                <a:solidFill>
                  <a:srgbClr val="373F46"/>
                </a:solidFill>
                <a:latin typeface="Lato"/>
              </a:rPr>
              <a:t> problems are those problems that have </a:t>
            </a:r>
            <a:r>
              <a:rPr lang="en-GB" sz="1600" b="1" dirty="0">
                <a:solidFill>
                  <a:srgbClr val="373F46"/>
                </a:solidFill>
                <a:latin typeface="Lato"/>
              </a:rPr>
              <a:t>categorical output</a:t>
            </a:r>
            <a:r>
              <a:rPr lang="en-GB" sz="1600" dirty="0">
                <a:solidFill>
                  <a:srgbClr val="373F46"/>
                </a:solidFill>
                <a:latin typeface="Lato"/>
              </a:rPr>
              <a:t>, </a:t>
            </a:r>
          </a:p>
          <a:p>
            <a:r>
              <a:rPr lang="en-GB" sz="1600" dirty="0">
                <a:solidFill>
                  <a:srgbClr val="373F46"/>
                </a:solidFill>
                <a:latin typeface="Lato"/>
              </a:rPr>
              <a:t>e.g., an artificial neural network used to identify dog vs cat. </a:t>
            </a:r>
          </a:p>
          <a:p>
            <a:r>
              <a:rPr lang="en-GB" sz="1600" dirty="0">
                <a:solidFill>
                  <a:srgbClr val="373F46"/>
                </a:solidFill>
                <a:latin typeface="Lato"/>
              </a:rPr>
              <a:t>In these scenarios, the output is either of the two categories, </a:t>
            </a:r>
            <a:r>
              <a:rPr lang="en-GB" sz="1600" dirty="0" err="1">
                <a:solidFill>
                  <a:srgbClr val="373F46"/>
                </a:solidFill>
                <a:latin typeface="Lato"/>
              </a:rPr>
              <a:t>i.e</a:t>
            </a:r>
            <a:r>
              <a:rPr lang="en-GB" sz="1600" dirty="0">
                <a:solidFill>
                  <a:srgbClr val="373F46"/>
                </a:solidFill>
                <a:latin typeface="Lato"/>
              </a:rPr>
              <a:t> cat or dog. </a:t>
            </a:r>
          </a:p>
          <a:p>
            <a:endParaRPr lang="en-GB" sz="1600" dirty="0">
              <a:solidFill>
                <a:srgbClr val="373F46"/>
              </a:solidFill>
              <a:latin typeface="Lato"/>
            </a:endParaRPr>
          </a:p>
          <a:p>
            <a:r>
              <a:rPr lang="en-GB" sz="1600" dirty="0">
                <a:solidFill>
                  <a:srgbClr val="373F46"/>
                </a:solidFill>
                <a:latin typeface="Lato"/>
              </a:rPr>
              <a:t>In </a:t>
            </a:r>
            <a:r>
              <a:rPr lang="en-GB" sz="1600" b="1" dirty="0">
                <a:solidFill>
                  <a:srgbClr val="373F46"/>
                </a:solidFill>
                <a:latin typeface="Lato"/>
              </a:rPr>
              <a:t>regression</a:t>
            </a:r>
            <a:r>
              <a:rPr lang="en-GB" sz="1600" dirty="0">
                <a:solidFill>
                  <a:srgbClr val="373F46"/>
                </a:solidFill>
                <a:latin typeface="Lato"/>
              </a:rPr>
              <a:t> problems, the </a:t>
            </a:r>
            <a:r>
              <a:rPr lang="en-GB" sz="1600" b="1" dirty="0">
                <a:solidFill>
                  <a:srgbClr val="373F46"/>
                </a:solidFill>
                <a:latin typeface="Lato"/>
              </a:rPr>
              <a:t>output is a numerical value </a:t>
            </a:r>
            <a:r>
              <a:rPr lang="en-GB" sz="1600" dirty="0">
                <a:solidFill>
                  <a:srgbClr val="373F46"/>
                </a:solidFill>
                <a:latin typeface="Lato"/>
              </a:rPr>
              <a:t>ranging from starting and ending point (e.g., an artificial neural network used to identify dog vs cat, the output can also be shaped as a percentage match as dog or cat. </a:t>
            </a:r>
          </a:p>
          <a:p>
            <a:r>
              <a:rPr lang="en-GB" sz="1600" dirty="0">
                <a:solidFill>
                  <a:srgbClr val="373F46"/>
                </a:solidFill>
                <a:latin typeface="Lato"/>
              </a:rPr>
              <a:t>In this scenario, the output lies between 0–100).</a:t>
            </a:r>
          </a:p>
          <a:p>
            <a:endParaRPr lang="en-GB" sz="1600" b="0" i="0" u="none" strike="noStrike" dirty="0">
              <a:solidFill>
                <a:srgbClr val="373F46"/>
              </a:solidFill>
              <a:effectLst/>
              <a:latin typeface="Lato"/>
            </a:endParaRPr>
          </a:p>
          <a:p>
            <a:endParaRPr lang="en-GB" sz="1600" b="0" i="0" u="none" strike="noStrike" dirty="0">
              <a:solidFill>
                <a:srgbClr val="373F46"/>
              </a:solidFill>
              <a:effectLst/>
              <a:latin typeface="Lato"/>
            </a:endParaRPr>
          </a:p>
        </p:txBody>
      </p:sp>
    </p:spTree>
    <p:extLst>
      <p:ext uri="{BB962C8B-B14F-4D97-AF65-F5344CB8AC3E}">
        <p14:creationId xmlns:p14="http://schemas.microsoft.com/office/powerpoint/2010/main" val="3553924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666614" y="563413"/>
            <a:ext cx="7101842" cy="584775"/>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TENSORFLOW PLAYGROUND</a:t>
            </a:r>
            <a:endParaRPr lang="en-US" sz="3200" kern="0" dirty="0">
              <a:solidFill>
                <a:schemeClr val="accent1">
                  <a:lumMod val="50000"/>
                </a:schemeClr>
              </a:solidFill>
              <a:latin typeface="Tw Cen Classified MT Std" panose="020B0502020104020603" pitchFamily="34" charset="0"/>
              <a:cs typeface="Arial"/>
              <a:sym typeface="Arial"/>
              <a:rtl val="0"/>
            </a:endParaRPr>
          </a:p>
        </p:txBody>
      </p:sp>
      <p:sp>
        <p:nvSpPr>
          <p:cNvPr id="3" name="Rectangle 2">
            <a:extLst>
              <a:ext uri="{FF2B5EF4-FFF2-40B4-BE49-F238E27FC236}">
                <a16:creationId xmlns:a16="http://schemas.microsoft.com/office/drawing/2014/main" id="{D2B40355-01CD-4345-BF57-94F05C516952}"/>
              </a:ext>
            </a:extLst>
          </p:cNvPr>
          <p:cNvSpPr/>
          <p:nvPr/>
        </p:nvSpPr>
        <p:spPr>
          <a:xfrm>
            <a:off x="449484" y="1382286"/>
            <a:ext cx="10940003" cy="4770537"/>
          </a:xfrm>
          <a:prstGeom prst="rect">
            <a:avLst/>
          </a:prstGeom>
        </p:spPr>
        <p:txBody>
          <a:bodyPr wrap="square">
            <a:spAutoFit/>
          </a:bodyPr>
          <a:lstStyle/>
          <a:p>
            <a:r>
              <a:rPr lang="en-GB" sz="1600" b="1" dirty="0">
                <a:solidFill>
                  <a:srgbClr val="373F46"/>
                </a:solidFill>
                <a:latin typeface="Lato"/>
              </a:rPr>
              <a:t>Supervised Learning Problem (non-linear vs linear) </a:t>
            </a:r>
            <a:endParaRPr lang="en-GB" sz="1600" dirty="0">
              <a:solidFill>
                <a:srgbClr val="373F46"/>
              </a:solidFill>
              <a:latin typeface="Lato"/>
            </a:endParaRPr>
          </a:p>
          <a:p>
            <a:r>
              <a:rPr lang="en-GB" sz="1600" dirty="0">
                <a:solidFill>
                  <a:srgbClr val="373F46"/>
                </a:solidFill>
                <a:latin typeface="Lato"/>
              </a:rPr>
              <a:t>TENSORFLOW PLAYGROUND Problem type: </a:t>
            </a:r>
          </a:p>
          <a:p>
            <a:endParaRPr lang="en-GB" sz="1600" dirty="0">
              <a:solidFill>
                <a:srgbClr val="373F46"/>
              </a:solidFill>
              <a:latin typeface="Lato"/>
            </a:endParaRPr>
          </a:p>
          <a:p>
            <a:r>
              <a:rPr lang="en-GB" sz="1600" dirty="0">
                <a:solidFill>
                  <a:srgbClr val="373F46"/>
                </a:solidFill>
                <a:latin typeface="Lato"/>
              </a:rPr>
              <a:t>Problem type is broadly classified into two parts: </a:t>
            </a:r>
            <a:r>
              <a:rPr lang="en-GB" sz="1600" b="1" dirty="0">
                <a:solidFill>
                  <a:srgbClr val="373F46"/>
                </a:solidFill>
                <a:latin typeface="Lato"/>
              </a:rPr>
              <a:t>classification and regression</a:t>
            </a:r>
            <a:r>
              <a:rPr lang="en-GB" sz="1600" dirty="0">
                <a:solidFill>
                  <a:srgbClr val="373F46"/>
                </a:solidFill>
                <a:latin typeface="Lato"/>
              </a:rPr>
              <a:t>. </a:t>
            </a:r>
          </a:p>
          <a:p>
            <a:endParaRPr lang="en-GB" sz="1600" dirty="0">
              <a:solidFill>
                <a:srgbClr val="373F46"/>
              </a:solidFill>
              <a:latin typeface="Lato"/>
            </a:endParaRPr>
          </a:p>
          <a:p>
            <a:endParaRPr lang="en-GB" sz="1600" b="0" i="0" u="none" strike="noStrike" dirty="0">
              <a:solidFill>
                <a:srgbClr val="373F46"/>
              </a:solidFill>
              <a:effectLst/>
              <a:latin typeface="Lato"/>
            </a:endParaRPr>
          </a:p>
          <a:p>
            <a:r>
              <a:rPr lang="en-US" sz="1600" dirty="0">
                <a:ea typeface="Franklin Gothic Heavy" charset="0"/>
                <a:cs typeface="Franklin Gothic Heavy" charset="0"/>
              </a:rPr>
              <a:t>The</a:t>
            </a:r>
            <a:r>
              <a:rPr lang="en-US" sz="1600" b="1" dirty="0">
                <a:ea typeface="Franklin Gothic Heavy" charset="0"/>
                <a:cs typeface="Franklin Gothic Heavy" charset="0"/>
              </a:rPr>
              <a:t> TensorFlow Playground </a:t>
            </a:r>
          </a:p>
          <a:p>
            <a:r>
              <a:rPr lang="en-US" sz="1600" dirty="0">
                <a:ea typeface="Franklin Gothic Heavy" charset="0"/>
                <a:cs typeface="Franklin Gothic Heavy" charset="0"/>
              </a:rPr>
              <a:t>provides four different types </a:t>
            </a:r>
          </a:p>
          <a:p>
            <a:r>
              <a:rPr lang="en-US" sz="1600" dirty="0">
                <a:ea typeface="Franklin Gothic Heavy" charset="0"/>
                <a:cs typeface="Franklin Gothic Heavy" charset="0"/>
              </a:rPr>
              <a:t>of Learning problems (tasks) datasets that functions as Teachers (Targets):</a:t>
            </a:r>
          </a:p>
          <a:p>
            <a:endParaRPr lang="en-US" sz="1600" dirty="0">
              <a:ea typeface="Franklin Gothic Heavy" charset="0"/>
              <a:cs typeface="Franklin Gothic Heavy" charset="0"/>
            </a:endParaRPr>
          </a:p>
          <a:p>
            <a:r>
              <a:rPr lang="en-US" sz="1600" b="1" dirty="0">
                <a:ea typeface="Franklin Gothic Heavy" charset="0"/>
                <a:cs typeface="Franklin Gothic Heavy" charset="0"/>
              </a:rPr>
              <a:t>(1) Circles, </a:t>
            </a:r>
          </a:p>
          <a:p>
            <a:r>
              <a:rPr lang="en-US" sz="1600" b="1" dirty="0">
                <a:ea typeface="Franklin Gothic Heavy" charset="0"/>
                <a:cs typeface="Franklin Gothic Heavy" charset="0"/>
              </a:rPr>
              <a:t>(2) Exclusive OR [XOR], </a:t>
            </a:r>
          </a:p>
          <a:p>
            <a:r>
              <a:rPr lang="en-US" sz="1600" b="1" dirty="0">
                <a:ea typeface="Franklin Gothic Heavy" charset="0"/>
                <a:cs typeface="Franklin Gothic Heavy" charset="0"/>
              </a:rPr>
              <a:t>(3) Gaussian</a:t>
            </a:r>
          </a:p>
          <a:p>
            <a:r>
              <a:rPr lang="en-US" sz="1600" b="1" dirty="0">
                <a:ea typeface="Franklin Gothic Heavy" charset="0"/>
                <a:cs typeface="Franklin Gothic Heavy" charset="0"/>
              </a:rPr>
              <a:t>(4) Spiral</a:t>
            </a:r>
          </a:p>
          <a:p>
            <a:endParaRPr lang="en-US" sz="1600" b="1" dirty="0">
              <a:ea typeface="Franklin Gothic Heavy" charset="0"/>
              <a:cs typeface="Franklin Gothic Heavy" charset="0"/>
            </a:endParaRPr>
          </a:p>
          <a:p>
            <a:r>
              <a:rPr lang="en-US" sz="1600" dirty="0">
                <a:ea typeface="Franklin Gothic Heavy" charset="0"/>
                <a:cs typeface="Franklin Gothic Heavy" charset="0"/>
              </a:rPr>
              <a:t>Through </a:t>
            </a:r>
            <a:r>
              <a:rPr lang="en-US" sz="1600" b="1" dirty="0">
                <a:ea typeface="Franklin Gothic Heavy" charset="0"/>
                <a:cs typeface="Franklin Gothic Heavy" charset="0"/>
              </a:rPr>
              <a:t>trial-and-error</a:t>
            </a:r>
            <a:r>
              <a:rPr lang="en-US" sz="1600" dirty="0">
                <a:ea typeface="Franklin Gothic Heavy" charset="0"/>
                <a:cs typeface="Franklin Gothic Heavy" charset="0"/>
              </a:rPr>
              <a:t> </a:t>
            </a:r>
          </a:p>
          <a:p>
            <a:r>
              <a:rPr lang="en-US" sz="1600" dirty="0">
                <a:ea typeface="Franklin Gothic Heavy" charset="0"/>
                <a:cs typeface="Franklin Gothic Heavy" charset="0"/>
              </a:rPr>
              <a:t>we will determine which of the four learning tasks </a:t>
            </a:r>
          </a:p>
          <a:p>
            <a:r>
              <a:rPr lang="en-US" sz="1600" dirty="0">
                <a:ea typeface="Franklin Gothic Heavy" charset="0"/>
                <a:cs typeface="Franklin Gothic Heavy" charset="0"/>
              </a:rPr>
              <a:t>can be </a:t>
            </a:r>
            <a:r>
              <a:rPr lang="en-US" sz="1600" b="1" dirty="0">
                <a:ea typeface="Franklin Gothic Heavy" charset="0"/>
                <a:cs typeface="Franklin Gothic Heavy" charset="0"/>
              </a:rPr>
              <a:t>typified</a:t>
            </a:r>
            <a:r>
              <a:rPr lang="en-US" sz="1600" dirty="0">
                <a:ea typeface="Franklin Gothic Heavy" charset="0"/>
                <a:cs typeface="Franklin Gothic Heavy" charset="0"/>
              </a:rPr>
              <a:t> as either </a:t>
            </a:r>
            <a:r>
              <a:rPr lang="en-US" sz="1600" b="1" dirty="0">
                <a:ea typeface="Franklin Gothic Heavy" charset="0"/>
                <a:cs typeface="Franklin Gothic Heavy" charset="0"/>
              </a:rPr>
              <a:t>Classification or Regression</a:t>
            </a:r>
          </a:p>
          <a:p>
            <a:endParaRPr lang="en-GB" sz="1600" b="0" i="0" u="none" strike="noStrike" dirty="0">
              <a:solidFill>
                <a:srgbClr val="373F46"/>
              </a:solidFill>
              <a:effectLst/>
              <a:latin typeface="Lato"/>
            </a:endParaRPr>
          </a:p>
        </p:txBody>
      </p:sp>
      <p:pic>
        <p:nvPicPr>
          <p:cNvPr id="7" name="Picture 6">
            <a:extLst>
              <a:ext uri="{FF2B5EF4-FFF2-40B4-BE49-F238E27FC236}">
                <a16:creationId xmlns:a16="http://schemas.microsoft.com/office/drawing/2014/main" id="{933BFC08-6F32-6B44-B305-94D93190E051}"/>
              </a:ext>
            </a:extLst>
          </p:cNvPr>
          <p:cNvPicPr>
            <a:picLocks noChangeAspect="1"/>
          </p:cNvPicPr>
          <p:nvPr/>
        </p:nvPicPr>
        <p:blipFill>
          <a:blip r:embed="rId2"/>
          <a:stretch>
            <a:fillRect/>
          </a:stretch>
        </p:blipFill>
        <p:spPr>
          <a:xfrm>
            <a:off x="8030821" y="2333981"/>
            <a:ext cx="1905346" cy="1924361"/>
          </a:xfrm>
          <a:prstGeom prst="rect">
            <a:avLst/>
          </a:prstGeom>
        </p:spPr>
      </p:pic>
      <p:pic>
        <p:nvPicPr>
          <p:cNvPr id="5" name="Picture 4">
            <a:extLst>
              <a:ext uri="{FF2B5EF4-FFF2-40B4-BE49-F238E27FC236}">
                <a16:creationId xmlns:a16="http://schemas.microsoft.com/office/drawing/2014/main" id="{E85E8401-9522-CB4B-9FA2-348247FCCD87}"/>
              </a:ext>
            </a:extLst>
          </p:cNvPr>
          <p:cNvPicPr>
            <a:picLocks noChangeAspect="1"/>
          </p:cNvPicPr>
          <p:nvPr/>
        </p:nvPicPr>
        <p:blipFill>
          <a:blip r:embed="rId3"/>
          <a:stretch>
            <a:fillRect/>
          </a:stretch>
        </p:blipFill>
        <p:spPr>
          <a:xfrm>
            <a:off x="10085703" y="2333710"/>
            <a:ext cx="1905347" cy="1924632"/>
          </a:xfrm>
          <a:prstGeom prst="rect">
            <a:avLst/>
          </a:prstGeom>
        </p:spPr>
      </p:pic>
      <p:pic>
        <p:nvPicPr>
          <p:cNvPr id="8" name="Picture 7">
            <a:extLst>
              <a:ext uri="{FF2B5EF4-FFF2-40B4-BE49-F238E27FC236}">
                <a16:creationId xmlns:a16="http://schemas.microsoft.com/office/drawing/2014/main" id="{1F2F7BEE-E3E6-B049-931A-46FBF1AADBB8}"/>
              </a:ext>
            </a:extLst>
          </p:cNvPr>
          <p:cNvPicPr>
            <a:picLocks noChangeAspect="1"/>
          </p:cNvPicPr>
          <p:nvPr/>
        </p:nvPicPr>
        <p:blipFill>
          <a:blip r:embed="rId4"/>
          <a:stretch>
            <a:fillRect/>
          </a:stretch>
        </p:blipFill>
        <p:spPr>
          <a:xfrm>
            <a:off x="8030821" y="4405492"/>
            <a:ext cx="1905346" cy="1912952"/>
          </a:xfrm>
          <a:prstGeom prst="rect">
            <a:avLst/>
          </a:prstGeom>
        </p:spPr>
      </p:pic>
      <p:pic>
        <p:nvPicPr>
          <p:cNvPr id="9" name="Picture 8">
            <a:extLst>
              <a:ext uri="{FF2B5EF4-FFF2-40B4-BE49-F238E27FC236}">
                <a16:creationId xmlns:a16="http://schemas.microsoft.com/office/drawing/2014/main" id="{5CF9CC40-0C77-3A47-8CD3-A90A46B28A35}"/>
              </a:ext>
            </a:extLst>
          </p:cNvPr>
          <p:cNvPicPr>
            <a:picLocks noChangeAspect="1"/>
          </p:cNvPicPr>
          <p:nvPr/>
        </p:nvPicPr>
        <p:blipFill>
          <a:blip r:embed="rId5"/>
          <a:stretch>
            <a:fillRect/>
          </a:stretch>
        </p:blipFill>
        <p:spPr>
          <a:xfrm>
            <a:off x="10085703" y="4405492"/>
            <a:ext cx="1909141" cy="1912952"/>
          </a:xfrm>
          <a:prstGeom prst="rect">
            <a:avLst/>
          </a:prstGeom>
        </p:spPr>
      </p:pic>
    </p:spTree>
    <p:extLst>
      <p:ext uri="{BB962C8B-B14F-4D97-AF65-F5344CB8AC3E}">
        <p14:creationId xmlns:p14="http://schemas.microsoft.com/office/powerpoint/2010/main" val="978199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82744A-8924-F34F-8C90-F4ED09841976}"/>
              </a:ext>
            </a:extLst>
          </p:cNvPr>
          <p:cNvPicPr>
            <a:picLocks noChangeAspect="1"/>
          </p:cNvPicPr>
          <p:nvPr/>
        </p:nvPicPr>
        <p:blipFill>
          <a:blip r:embed="rId2"/>
          <a:stretch>
            <a:fillRect/>
          </a:stretch>
        </p:blipFill>
        <p:spPr>
          <a:xfrm>
            <a:off x="10024281" y="4819007"/>
            <a:ext cx="1199656" cy="1504653"/>
          </a:xfrm>
          <a:prstGeom prst="rect">
            <a:avLst/>
          </a:prstGeom>
        </p:spPr>
      </p:pic>
      <p:sp>
        <p:nvSpPr>
          <p:cNvPr id="8" name="Rectangle 7">
            <a:extLst>
              <a:ext uri="{FF2B5EF4-FFF2-40B4-BE49-F238E27FC236}">
                <a16:creationId xmlns:a16="http://schemas.microsoft.com/office/drawing/2014/main" id="{263D4BD4-5682-924C-A02B-9C55ABF90A7D}"/>
              </a:ext>
            </a:extLst>
          </p:cNvPr>
          <p:cNvSpPr/>
          <p:nvPr/>
        </p:nvSpPr>
        <p:spPr>
          <a:xfrm>
            <a:off x="451414" y="660343"/>
            <a:ext cx="8581196" cy="2554545"/>
          </a:xfrm>
          <a:prstGeom prst="rect">
            <a:avLst/>
          </a:prstGeom>
        </p:spPr>
        <p:txBody>
          <a:bodyPr wrap="square">
            <a:spAutoFit/>
          </a:bodyPr>
          <a:lstStyle/>
          <a:p>
            <a:r>
              <a:rPr lang="en-GB" sz="4000" b="0" i="0" u="none" strike="noStrike" dirty="0">
                <a:solidFill>
                  <a:srgbClr val="0A2640"/>
                </a:solidFill>
                <a:effectLst/>
                <a:latin typeface="Baloo" panose="03080902040302020200" pitchFamily="66" charset="77"/>
                <a:cs typeface="Baloo" panose="03080902040302020200" pitchFamily="66" charset="77"/>
              </a:rPr>
              <a:t>MACHINE LEARNING </a:t>
            </a:r>
            <a:r>
              <a:rPr lang="en-GB" sz="4000" b="0" i="0" u="none" strike="noStrike" dirty="0">
                <a:solidFill>
                  <a:srgbClr val="C00000"/>
                </a:solidFill>
                <a:effectLst/>
                <a:latin typeface="Baloo" panose="03080902040302020200" pitchFamily="66" charset="77"/>
                <a:cs typeface="Baloo" panose="03080902040302020200" pitchFamily="66" charset="77"/>
              </a:rPr>
              <a:t>[ML]</a:t>
            </a:r>
          </a:p>
          <a:p>
            <a:endParaRPr lang="en-GB" sz="4000" b="0" i="0" u="none" strike="noStrike" dirty="0">
              <a:solidFill>
                <a:srgbClr val="C00000"/>
              </a:solidFill>
              <a:effectLst/>
              <a:latin typeface="Baloo" panose="03080902040302020200" pitchFamily="66" charset="77"/>
              <a:cs typeface="Baloo" panose="03080902040302020200" pitchFamily="66" charset="77"/>
            </a:endParaRPr>
          </a:p>
          <a:p>
            <a:r>
              <a:rPr lang="en-GB" sz="4000" dirty="0">
                <a:solidFill>
                  <a:srgbClr val="C00000"/>
                </a:solidFill>
                <a:latin typeface="Baloo" panose="03080902040302020200" pitchFamily="66" charset="77"/>
                <a:cs typeface="Baloo" panose="03080902040302020200" pitchFamily="66" charset="77"/>
              </a:rPr>
              <a:t>Interactive Visual experimentation</a:t>
            </a:r>
          </a:p>
          <a:p>
            <a:r>
              <a:rPr lang="en-GB" sz="4000" dirty="0">
                <a:solidFill>
                  <a:srgbClr val="C00000"/>
                </a:solidFill>
                <a:latin typeface="Baloo" panose="03080902040302020200" pitchFamily="66" charset="77"/>
                <a:cs typeface="Baloo" panose="03080902040302020200" pitchFamily="66" charset="77"/>
              </a:rPr>
              <a:t>w</a:t>
            </a:r>
            <a:r>
              <a:rPr lang="en-GB" sz="4000" b="0" i="0" u="none" strike="noStrike" dirty="0">
                <a:solidFill>
                  <a:srgbClr val="C00000"/>
                </a:solidFill>
                <a:effectLst/>
                <a:latin typeface="Baloo" panose="03080902040302020200" pitchFamily="66" charset="77"/>
                <a:cs typeface="Baloo" panose="03080902040302020200" pitchFamily="66" charset="77"/>
              </a:rPr>
              <a:t>ith </a:t>
            </a:r>
            <a:r>
              <a:rPr lang="en-GB" sz="4000" b="0" i="0" u="none" strike="noStrike" dirty="0">
                <a:solidFill>
                  <a:schemeClr val="accent1">
                    <a:lumMod val="50000"/>
                  </a:schemeClr>
                </a:solidFill>
                <a:effectLst/>
                <a:latin typeface="Baloo" panose="03080902040302020200" pitchFamily="66" charset="77"/>
                <a:cs typeface="Baloo" panose="03080902040302020200" pitchFamily="66" charset="77"/>
              </a:rPr>
              <a:t>ML models &amp; hyperparameters </a:t>
            </a:r>
          </a:p>
        </p:txBody>
      </p:sp>
      <p:pic>
        <p:nvPicPr>
          <p:cNvPr id="9" name="Picture 8">
            <a:extLst>
              <a:ext uri="{FF2B5EF4-FFF2-40B4-BE49-F238E27FC236}">
                <a16:creationId xmlns:a16="http://schemas.microsoft.com/office/drawing/2014/main" id="{F6FC3A7A-F977-F448-9933-E9E73D698973}"/>
              </a:ext>
            </a:extLst>
          </p:cNvPr>
          <p:cNvPicPr>
            <a:picLocks noChangeAspect="1"/>
          </p:cNvPicPr>
          <p:nvPr/>
        </p:nvPicPr>
        <p:blipFill>
          <a:blip r:embed="rId3"/>
          <a:stretch>
            <a:fillRect/>
          </a:stretch>
        </p:blipFill>
        <p:spPr>
          <a:xfrm>
            <a:off x="10789920" y="91394"/>
            <a:ext cx="1276835" cy="1276835"/>
          </a:xfrm>
          <a:prstGeom prst="rect">
            <a:avLst/>
          </a:prstGeom>
        </p:spPr>
      </p:pic>
      <p:pic>
        <p:nvPicPr>
          <p:cNvPr id="10" name="Picture 9">
            <a:extLst>
              <a:ext uri="{FF2B5EF4-FFF2-40B4-BE49-F238E27FC236}">
                <a16:creationId xmlns:a16="http://schemas.microsoft.com/office/drawing/2014/main" id="{9ADDB21E-658D-8543-B6A4-5CE920C63C6F}"/>
              </a:ext>
            </a:extLst>
          </p:cNvPr>
          <p:cNvPicPr>
            <a:picLocks noChangeAspect="1"/>
          </p:cNvPicPr>
          <p:nvPr/>
        </p:nvPicPr>
        <p:blipFill rotWithShape="1">
          <a:blip r:embed="rId4"/>
          <a:srcRect l="54859" b="40732"/>
          <a:stretch/>
        </p:blipFill>
        <p:spPr>
          <a:xfrm>
            <a:off x="7495492" y="3304572"/>
            <a:ext cx="2441979" cy="2353571"/>
          </a:xfrm>
          <a:prstGeom prst="rect">
            <a:avLst/>
          </a:prstGeom>
        </p:spPr>
      </p:pic>
    </p:spTree>
    <p:extLst>
      <p:ext uri="{BB962C8B-B14F-4D97-AF65-F5344CB8AC3E}">
        <p14:creationId xmlns:p14="http://schemas.microsoft.com/office/powerpoint/2010/main" val="105505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152117" y="228887"/>
            <a:ext cx="8884344" cy="584775"/>
          </a:xfrm>
          <a:prstGeom prst="rect">
            <a:avLst/>
          </a:prstGeom>
        </p:spPr>
        <p:txBody>
          <a:bodyPr wrap="square">
            <a:spAutoFit/>
          </a:bodyPr>
          <a:lstStyle/>
          <a:p>
            <a:pPr defTabSz="1219170"/>
            <a:r>
              <a:rPr lang="en-US" sz="3200" kern="0" dirty="0" err="1">
                <a:solidFill>
                  <a:srgbClr val="C00000"/>
                </a:solidFill>
                <a:latin typeface="Tw Cen Classified MT Std" panose="020B0502020104020603" pitchFamily="34" charset="0"/>
                <a:cs typeface="Arial"/>
                <a:sym typeface="Arial"/>
                <a:rtl val="0"/>
              </a:rPr>
              <a:t>Tensorflow</a:t>
            </a:r>
            <a:r>
              <a:rPr lang="en-US" sz="3200" kern="0" dirty="0">
                <a:solidFill>
                  <a:srgbClr val="C00000"/>
                </a:solidFill>
                <a:latin typeface="Tw Cen Classified MT Std" panose="020B0502020104020603" pitchFamily="34" charset="0"/>
                <a:cs typeface="Arial"/>
                <a:sym typeface="Arial"/>
                <a:rtl val="0"/>
              </a:rPr>
              <a:t> Playground </a:t>
            </a:r>
          </a:p>
        </p:txBody>
      </p:sp>
      <p:sp>
        <p:nvSpPr>
          <p:cNvPr id="8" name="Content Placeholder 2">
            <a:extLst>
              <a:ext uri="{FF2B5EF4-FFF2-40B4-BE49-F238E27FC236}">
                <a16:creationId xmlns:a16="http://schemas.microsoft.com/office/drawing/2014/main" id="{2BD85864-B1B8-CC47-AAE1-78E1C91CAA4C}"/>
              </a:ext>
            </a:extLst>
          </p:cNvPr>
          <p:cNvSpPr txBox="1">
            <a:spLocks/>
          </p:cNvSpPr>
          <p:nvPr/>
        </p:nvSpPr>
        <p:spPr>
          <a:xfrm>
            <a:off x="919168" y="1893449"/>
            <a:ext cx="9941498" cy="41241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Teacher [Target] Datasets + learning task features:</a:t>
            </a:r>
          </a:p>
          <a:p>
            <a:r>
              <a:rPr lang="en-US" sz="2000" dirty="0"/>
              <a:t>Six datasets, each with 500 (</a:t>
            </a:r>
            <a:r>
              <a:rPr lang="en-US" sz="2000" dirty="0" err="1"/>
              <a:t>x,y</a:t>
            </a:r>
            <a:r>
              <a:rPr lang="en-US" sz="2000" dirty="0"/>
              <a:t>) </a:t>
            </a:r>
            <a:br>
              <a:rPr lang="en-US" sz="2000" dirty="0"/>
            </a:br>
            <a:r>
              <a:rPr lang="en-US" sz="2000" dirty="0"/>
              <a:t>points on a plane where x and y</a:t>
            </a:r>
            <a:br>
              <a:rPr lang="en-US" sz="2000" dirty="0"/>
            </a:br>
            <a:r>
              <a:rPr lang="en-US" sz="2000" dirty="0"/>
              <a:t>between -5 and +5</a:t>
            </a:r>
          </a:p>
          <a:p>
            <a:r>
              <a:rPr lang="en-US" sz="2000" dirty="0"/>
              <a:t>Points have </a:t>
            </a:r>
            <a:r>
              <a:rPr lang="en-US" sz="2000" i="1" dirty="0"/>
              <a:t>labels</a:t>
            </a:r>
            <a:r>
              <a:rPr lang="en-US" sz="2000" dirty="0"/>
              <a:t> of positive (orange) or negative (blue)</a:t>
            </a:r>
          </a:p>
          <a:p>
            <a:endParaRPr lang="en-US" sz="2000" dirty="0"/>
          </a:p>
          <a:p>
            <a:r>
              <a:rPr lang="en-US" sz="2000" dirty="0"/>
              <a:t>Two possible machine learning </a:t>
            </a:r>
            <a:r>
              <a:rPr lang="en-US" sz="2000" i="1" dirty="0"/>
              <a:t>tasks</a:t>
            </a:r>
            <a:r>
              <a:rPr lang="en-US" sz="2000" dirty="0"/>
              <a:t>:</a:t>
            </a:r>
          </a:p>
          <a:p>
            <a:pPr lvl="1"/>
            <a:r>
              <a:rPr lang="en-US" sz="2000" dirty="0"/>
              <a:t>Classification: Predict class of test points</a:t>
            </a:r>
          </a:p>
          <a:p>
            <a:pPr lvl="1"/>
            <a:r>
              <a:rPr lang="en-US" sz="2000" dirty="0"/>
              <a:t>Regression: find function to separate classes</a:t>
            </a:r>
          </a:p>
          <a:p>
            <a:pPr marL="457200" lvl="1" indent="0">
              <a:buNone/>
            </a:pPr>
            <a:endParaRPr lang="en-US" sz="2000" dirty="0"/>
          </a:p>
          <a:p>
            <a:r>
              <a:rPr lang="en-US" sz="2000" i="1" dirty="0"/>
              <a:t>Evaluation</a:t>
            </a:r>
            <a:r>
              <a:rPr lang="en-US" sz="2000" dirty="0"/>
              <a:t>: split dataset into training and test, e.g., 70% training, 30% test</a:t>
            </a:r>
          </a:p>
        </p:txBody>
      </p:sp>
      <p:pic>
        <p:nvPicPr>
          <p:cNvPr id="11" name="Picture 10" descr="A picture containing screenshot&#10;&#10;Description automatically generated">
            <a:extLst>
              <a:ext uri="{FF2B5EF4-FFF2-40B4-BE49-F238E27FC236}">
                <a16:creationId xmlns:a16="http://schemas.microsoft.com/office/drawing/2014/main" id="{221A62DD-C0B5-1B4C-8AE4-A9CA0B66522A}"/>
              </a:ext>
            </a:extLst>
          </p:cNvPr>
          <p:cNvPicPr>
            <a:picLocks noChangeAspect="1"/>
          </p:cNvPicPr>
          <p:nvPr/>
        </p:nvPicPr>
        <p:blipFill>
          <a:blip r:embed="rId2"/>
          <a:stretch>
            <a:fillRect/>
          </a:stretch>
        </p:blipFill>
        <p:spPr>
          <a:xfrm>
            <a:off x="8497882" y="2495927"/>
            <a:ext cx="2774950" cy="2684339"/>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5926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152117" y="228887"/>
            <a:ext cx="8884344" cy="1569660"/>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a:t>
            </a:r>
          </a:p>
          <a:p>
            <a:pPr defTabSz="1219170"/>
            <a:r>
              <a:rPr lang="en-US" sz="3200" kern="0" dirty="0" err="1">
                <a:solidFill>
                  <a:srgbClr val="C00000"/>
                </a:solidFill>
                <a:latin typeface="Tw Cen Classified MT Std" panose="020B0502020104020603" pitchFamily="34" charset="0"/>
                <a:cs typeface="Arial"/>
                <a:sym typeface="Arial"/>
                <a:rtl val="0"/>
              </a:rPr>
              <a:t>Tensorflow</a:t>
            </a:r>
            <a:r>
              <a:rPr lang="en-US" sz="3200" kern="0" dirty="0">
                <a:solidFill>
                  <a:srgbClr val="C00000"/>
                </a:solidFill>
                <a:latin typeface="Tw Cen Classified MT Std" panose="020B0502020104020603" pitchFamily="34" charset="0"/>
                <a:cs typeface="Arial"/>
                <a:sym typeface="Arial"/>
                <a:rtl val="0"/>
              </a:rPr>
              <a:t> Playground </a:t>
            </a:r>
          </a:p>
          <a:p>
            <a:pPr defTabSz="1219170"/>
            <a:r>
              <a:rPr lang="en-US" sz="3200" kern="0" dirty="0">
                <a:solidFill>
                  <a:schemeClr val="accent1">
                    <a:lumMod val="50000"/>
                  </a:schemeClr>
                </a:solidFill>
                <a:latin typeface="Tw Cen Classified MT Std" panose="020B0502020104020603" pitchFamily="34" charset="0"/>
                <a:cs typeface="Arial"/>
                <a:sym typeface="Arial"/>
                <a:rtl val="0"/>
              </a:rPr>
              <a:t>hyperparameters</a:t>
            </a:r>
            <a:r>
              <a:rPr lang="en-US" sz="3200" kern="0" dirty="0">
                <a:solidFill>
                  <a:srgbClr val="C00000"/>
                </a:solidFill>
                <a:latin typeface="Tw Cen Classified MT Std" panose="020B0502020104020603" pitchFamily="34" charset="0"/>
                <a:cs typeface="Arial"/>
                <a:sym typeface="Arial"/>
                <a:rtl val="0"/>
              </a:rPr>
              <a:t> </a:t>
            </a:r>
          </a:p>
        </p:txBody>
      </p:sp>
      <p:sp>
        <p:nvSpPr>
          <p:cNvPr id="7" name="Title 1">
            <a:extLst>
              <a:ext uri="{FF2B5EF4-FFF2-40B4-BE49-F238E27FC236}">
                <a16:creationId xmlns:a16="http://schemas.microsoft.com/office/drawing/2014/main" id="{6638832D-3DD9-964F-B28F-0AD422640096}"/>
              </a:ext>
            </a:extLst>
          </p:cNvPr>
          <p:cNvSpPr txBox="1">
            <a:spLocks/>
          </p:cNvSpPr>
          <p:nvPr/>
        </p:nvSpPr>
        <p:spPr>
          <a:xfrm>
            <a:off x="2526175" y="507071"/>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8" name="Content Placeholder 2">
            <a:extLst>
              <a:ext uri="{FF2B5EF4-FFF2-40B4-BE49-F238E27FC236}">
                <a16:creationId xmlns:a16="http://schemas.microsoft.com/office/drawing/2014/main" id="{2BD85864-B1B8-CC47-AAE1-78E1C91CAA4C}"/>
              </a:ext>
            </a:extLst>
          </p:cNvPr>
          <p:cNvSpPr txBox="1">
            <a:spLocks/>
          </p:cNvSpPr>
          <p:nvPr/>
        </p:nvSpPr>
        <p:spPr>
          <a:xfrm>
            <a:off x="2460691" y="2292835"/>
            <a:ext cx="6324600" cy="36470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Input features:</a:t>
            </a:r>
          </a:p>
          <a:p>
            <a:pPr marL="0" indent="0">
              <a:buFont typeface="Arial" panose="020B0604020202020204" pitchFamily="34" charset="0"/>
              <a:buNone/>
            </a:pPr>
            <a:r>
              <a:rPr lang="en-US" b="1" dirty="0"/>
              <a:t>X</a:t>
            </a:r>
            <a:r>
              <a:rPr lang="en-US" b="1" baseline="-25000" dirty="0"/>
              <a:t>1</a:t>
            </a:r>
            <a:r>
              <a:rPr lang="en-US" baseline="-25000" dirty="0"/>
              <a:t>	</a:t>
            </a:r>
            <a:r>
              <a:rPr lang="en-US" dirty="0"/>
              <a:t>Point’s x value</a:t>
            </a:r>
            <a:endParaRPr lang="en-US" baseline="-25000" dirty="0"/>
          </a:p>
          <a:p>
            <a:pPr marL="0" indent="0">
              <a:buFont typeface="Arial" panose="020B0604020202020204" pitchFamily="34" charset="0"/>
              <a:buNone/>
            </a:pPr>
            <a:r>
              <a:rPr lang="en-US" b="1" dirty="0"/>
              <a:t>X</a:t>
            </a:r>
            <a:r>
              <a:rPr lang="en-US" b="1" baseline="-25000" dirty="0"/>
              <a:t>2</a:t>
            </a:r>
            <a:r>
              <a:rPr lang="en-US" baseline="-25000" dirty="0"/>
              <a:t>	</a:t>
            </a:r>
            <a:r>
              <a:rPr lang="en-US" dirty="0"/>
              <a:t>Point’s y value</a:t>
            </a:r>
            <a:endParaRPr lang="en-US" baseline="-25000" dirty="0"/>
          </a:p>
          <a:p>
            <a:pPr marL="0" indent="0">
              <a:buFont typeface="Arial" panose="020B0604020202020204" pitchFamily="34" charset="0"/>
              <a:buNone/>
            </a:pPr>
            <a:r>
              <a:rPr lang="en-US" b="1" dirty="0"/>
              <a:t>X</a:t>
            </a:r>
            <a:r>
              <a:rPr lang="en-US" b="1" baseline="-25000" dirty="0"/>
              <a:t>1</a:t>
            </a:r>
            <a:r>
              <a:rPr lang="en-US" b="1" baseline="30000" dirty="0"/>
              <a:t>2</a:t>
            </a:r>
            <a:r>
              <a:rPr lang="en-US" baseline="30000" dirty="0"/>
              <a:t>	</a:t>
            </a:r>
            <a:r>
              <a:rPr lang="en-US" dirty="0"/>
              <a:t>Point’s x value squared</a:t>
            </a:r>
          </a:p>
          <a:p>
            <a:pPr marL="0" indent="0">
              <a:buFont typeface="Arial" panose="020B0604020202020204" pitchFamily="34" charset="0"/>
              <a:buNone/>
            </a:pPr>
            <a:r>
              <a:rPr lang="en-US" b="1" dirty="0"/>
              <a:t>X</a:t>
            </a:r>
            <a:r>
              <a:rPr lang="en-US" b="1" baseline="-25000" dirty="0"/>
              <a:t>2</a:t>
            </a:r>
            <a:r>
              <a:rPr lang="en-US" b="1" baseline="30000" dirty="0"/>
              <a:t>2</a:t>
            </a:r>
            <a:r>
              <a:rPr lang="en-US" baseline="30000" dirty="0"/>
              <a:t>	</a:t>
            </a:r>
            <a:r>
              <a:rPr lang="en-US" dirty="0"/>
              <a:t>Point’s y value squared</a:t>
            </a:r>
            <a:endParaRPr lang="en-US" baseline="30000" dirty="0"/>
          </a:p>
          <a:p>
            <a:pPr marL="0" indent="0">
              <a:buFont typeface="Arial" panose="020B0604020202020204" pitchFamily="34" charset="0"/>
              <a:buNone/>
            </a:pPr>
            <a:r>
              <a:rPr lang="en-US" b="1" dirty="0"/>
              <a:t>X</a:t>
            </a:r>
            <a:r>
              <a:rPr lang="en-US" b="1" baseline="-25000" dirty="0"/>
              <a:t>1</a:t>
            </a:r>
            <a:r>
              <a:rPr lang="en-US" b="1" dirty="0"/>
              <a:t>X</a:t>
            </a:r>
            <a:r>
              <a:rPr lang="en-US" b="1" baseline="-25000" dirty="0"/>
              <a:t>2</a:t>
            </a:r>
            <a:r>
              <a:rPr lang="en-US" baseline="-25000" dirty="0"/>
              <a:t> 	</a:t>
            </a:r>
            <a:r>
              <a:rPr lang="en-US" dirty="0"/>
              <a:t>Product of point’s x &amp; y values</a:t>
            </a:r>
            <a:endParaRPr lang="en-US" baseline="-25000" dirty="0"/>
          </a:p>
          <a:p>
            <a:pPr marL="0" indent="0">
              <a:buFont typeface="Arial" panose="020B0604020202020204" pitchFamily="34" charset="0"/>
              <a:buNone/>
            </a:pPr>
            <a:r>
              <a:rPr lang="en-US" b="1" dirty="0"/>
              <a:t>sin(X</a:t>
            </a:r>
            <a:r>
              <a:rPr lang="en-US" b="1" baseline="-25000" dirty="0"/>
              <a:t>1</a:t>
            </a:r>
            <a:r>
              <a:rPr lang="en-US" b="1" dirty="0"/>
              <a:t>) </a:t>
            </a:r>
            <a:r>
              <a:rPr lang="en-US" dirty="0"/>
              <a:t>Sine of point’s x value</a:t>
            </a:r>
          </a:p>
          <a:p>
            <a:pPr marL="0" indent="0">
              <a:buFont typeface="Arial" panose="020B0604020202020204" pitchFamily="34" charset="0"/>
              <a:buNone/>
            </a:pPr>
            <a:r>
              <a:rPr lang="en-US" b="1" dirty="0"/>
              <a:t>sin(X</a:t>
            </a:r>
            <a:r>
              <a:rPr lang="en-US" b="1" baseline="-25000" dirty="0"/>
              <a:t>2</a:t>
            </a:r>
            <a:r>
              <a:rPr lang="en-US" b="1" dirty="0"/>
              <a:t>) </a:t>
            </a:r>
            <a:r>
              <a:rPr lang="en-US" dirty="0"/>
              <a:t>Sine of point’s y value</a:t>
            </a:r>
          </a:p>
        </p:txBody>
      </p:sp>
      <p:pic>
        <p:nvPicPr>
          <p:cNvPr id="9" name="Picture 8">
            <a:extLst>
              <a:ext uri="{FF2B5EF4-FFF2-40B4-BE49-F238E27FC236}">
                <a16:creationId xmlns:a16="http://schemas.microsoft.com/office/drawing/2014/main" id="{878F4B7B-C1C6-B042-A3AE-E6E3D194D4B9}"/>
              </a:ext>
            </a:extLst>
          </p:cNvPr>
          <p:cNvPicPr>
            <a:picLocks noChangeAspect="1"/>
          </p:cNvPicPr>
          <p:nvPr/>
        </p:nvPicPr>
        <p:blipFill>
          <a:blip r:embed="rId2"/>
          <a:stretch>
            <a:fillRect/>
          </a:stretch>
        </p:blipFill>
        <p:spPr>
          <a:xfrm>
            <a:off x="8239559" y="1650071"/>
            <a:ext cx="1298475" cy="4875643"/>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15780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152117" y="228887"/>
            <a:ext cx="8884344" cy="584775"/>
          </a:xfrm>
          <a:prstGeom prst="rect">
            <a:avLst/>
          </a:prstGeom>
        </p:spPr>
        <p:txBody>
          <a:bodyPr wrap="square">
            <a:spAutoFit/>
          </a:bodyPr>
          <a:lstStyle/>
          <a:p>
            <a:pPr defTabSz="1219170"/>
            <a:r>
              <a:rPr lang="en-US" sz="3200" kern="0" dirty="0" err="1">
                <a:solidFill>
                  <a:srgbClr val="C00000"/>
                </a:solidFill>
                <a:latin typeface="Tw Cen Classified MT Std" panose="020B0502020104020603" pitchFamily="34" charset="0"/>
                <a:cs typeface="Arial"/>
                <a:sym typeface="Arial"/>
                <a:rtl val="0"/>
              </a:rPr>
              <a:t>Tensorflow</a:t>
            </a:r>
            <a:r>
              <a:rPr lang="en-US" sz="3200" kern="0" dirty="0">
                <a:solidFill>
                  <a:srgbClr val="C00000"/>
                </a:solidFill>
                <a:latin typeface="Tw Cen Classified MT Std" panose="020B0502020104020603" pitchFamily="34" charset="0"/>
                <a:cs typeface="Arial"/>
                <a:sym typeface="Arial"/>
                <a:rtl val="0"/>
              </a:rPr>
              <a:t> Playground </a:t>
            </a:r>
          </a:p>
        </p:txBody>
      </p:sp>
      <p:sp>
        <p:nvSpPr>
          <p:cNvPr id="7" name="Title 1">
            <a:extLst>
              <a:ext uri="{FF2B5EF4-FFF2-40B4-BE49-F238E27FC236}">
                <a16:creationId xmlns:a16="http://schemas.microsoft.com/office/drawing/2014/main" id="{6638832D-3DD9-964F-B28F-0AD422640096}"/>
              </a:ext>
            </a:extLst>
          </p:cNvPr>
          <p:cNvSpPr txBox="1">
            <a:spLocks/>
          </p:cNvSpPr>
          <p:nvPr/>
        </p:nvSpPr>
        <p:spPr>
          <a:xfrm>
            <a:off x="2526175" y="507071"/>
            <a:ext cx="77724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8" name="Content Placeholder 2">
            <a:extLst>
              <a:ext uri="{FF2B5EF4-FFF2-40B4-BE49-F238E27FC236}">
                <a16:creationId xmlns:a16="http://schemas.microsoft.com/office/drawing/2014/main" id="{2BD85864-B1B8-CC47-AAE1-78E1C91CAA4C}"/>
              </a:ext>
            </a:extLst>
          </p:cNvPr>
          <p:cNvSpPr txBox="1">
            <a:spLocks/>
          </p:cNvSpPr>
          <p:nvPr/>
        </p:nvSpPr>
        <p:spPr>
          <a:xfrm>
            <a:off x="2250501" y="1764141"/>
            <a:ext cx="8884343" cy="36470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Supervised Training:</a:t>
            </a:r>
          </a:p>
          <a:p>
            <a:pPr marL="0" indent="0">
              <a:buFont typeface="Arial" panose="020B0604020202020204" pitchFamily="34" charset="0"/>
              <a:buNone/>
            </a:pPr>
            <a:endParaRPr lang="en-US" sz="2400" b="1" dirty="0"/>
          </a:p>
          <a:p>
            <a:r>
              <a:rPr lang="en-US" sz="1800" b="1" dirty="0"/>
              <a:t>Supervised</a:t>
            </a:r>
            <a:r>
              <a:rPr lang="en-US" sz="1800" dirty="0"/>
              <a:t> machine learning requires that a given neural network is trained </a:t>
            </a:r>
            <a:r>
              <a:rPr lang="en-US" sz="1800" dirty="0" err="1"/>
              <a:t>adhereing</a:t>
            </a:r>
            <a:r>
              <a:rPr lang="en-US" sz="1800" dirty="0"/>
              <a:t> to a learning Algor time, the </a:t>
            </a:r>
            <a:r>
              <a:rPr lang="en-US" sz="1800" dirty="0" err="1"/>
              <a:t>tensorflowplayground</a:t>
            </a:r>
            <a:r>
              <a:rPr lang="en-US" sz="1800" dirty="0"/>
              <a:t> uses </a:t>
            </a:r>
            <a:r>
              <a:rPr lang="en-US" sz="1800" b="1" dirty="0" err="1"/>
              <a:t>BackPropagation</a:t>
            </a:r>
            <a:r>
              <a:rPr lang="en-US" sz="1800" b="1" dirty="0"/>
              <a:t>.</a:t>
            </a:r>
          </a:p>
          <a:p>
            <a:r>
              <a:rPr lang="en-US" sz="1800" dirty="0"/>
              <a:t>The training process is divided into a series of </a:t>
            </a:r>
            <a:r>
              <a:rPr lang="en-US" sz="1800" b="1" i="1" dirty="0">
                <a:hlinkClick r:id="rId2"/>
              </a:rPr>
              <a:t>epochs</a:t>
            </a:r>
            <a:endParaRPr lang="en-US" sz="1800" b="1" i="1" dirty="0"/>
          </a:p>
          <a:p>
            <a:pPr marL="339725" lvl="1" indent="0">
              <a:buNone/>
            </a:pPr>
            <a:r>
              <a:rPr lang="en-US" sz="1800" dirty="0"/>
              <a:t>In each epoch, all of the training data is run through the system to adjust the NN parameters</a:t>
            </a:r>
          </a:p>
          <a:p>
            <a:r>
              <a:rPr lang="en-US" sz="1800" dirty="0"/>
              <a:t>Process ends after a fixed # of epochs or when error rate flattens or starts increasing</a:t>
            </a:r>
          </a:p>
          <a:p>
            <a:pPr marL="0" indent="0">
              <a:buNone/>
            </a:pPr>
            <a:endParaRPr lang="en-US" sz="1800" dirty="0"/>
          </a:p>
        </p:txBody>
      </p:sp>
    </p:spTree>
    <p:extLst>
      <p:ext uri="{BB962C8B-B14F-4D97-AF65-F5344CB8AC3E}">
        <p14:creationId xmlns:p14="http://schemas.microsoft.com/office/powerpoint/2010/main" val="170801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759788" y="59610"/>
            <a:ext cx="8415569" cy="2062103"/>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a:t>
            </a:r>
          </a:p>
          <a:p>
            <a:pPr defTabSz="1219170"/>
            <a:r>
              <a:rPr lang="en-US" sz="3200" kern="0" dirty="0">
                <a:solidFill>
                  <a:srgbClr val="C00000"/>
                </a:solidFill>
                <a:latin typeface="Tw Cen Classified MT Std" panose="020B0502020104020603" pitchFamily="34" charset="0"/>
                <a:cs typeface="Arial"/>
                <a:sym typeface="Arial"/>
                <a:rtl val="0"/>
              </a:rPr>
              <a:t>direct &amp; iterative (experimental)manipulation </a:t>
            </a:r>
          </a:p>
          <a:p>
            <a:pPr defTabSz="1219170"/>
            <a:r>
              <a:rPr lang="en-US" sz="3200" kern="0" dirty="0">
                <a:solidFill>
                  <a:srgbClr val="C00000"/>
                </a:solidFill>
                <a:latin typeface="Tw Cen Classified MT Std" panose="020B0502020104020603" pitchFamily="34" charset="0"/>
                <a:cs typeface="Arial"/>
                <a:sym typeface="Arial"/>
                <a:rtl val="0"/>
              </a:rPr>
              <a:t>through  the </a:t>
            </a:r>
            <a:r>
              <a:rPr lang="en-US" sz="3200" kern="0" dirty="0" err="1">
                <a:solidFill>
                  <a:schemeClr val="accent1">
                    <a:lumMod val="50000"/>
                  </a:schemeClr>
                </a:solidFill>
                <a:latin typeface="Tw Cen Classified MT Std" panose="020B0502020104020603" pitchFamily="34" charset="0"/>
                <a:cs typeface="Arial"/>
                <a:sym typeface="Arial"/>
                <a:rtl val="0"/>
              </a:rPr>
              <a:t>Tensorflow</a:t>
            </a:r>
            <a:r>
              <a:rPr lang="en-US" sz="3200" kern="0" dirty="0">
                <a:solidFill>
                  <a:schemeClr val="accent1">
                    <a:lumMod val="50000"/>
                  </a:schemeClr>
                </a:solidFill>
                <a:latin typeface="Tw Cen Classified MT Std" panose="020B0502020104020603" pitchFamily="34" charset="0"/>
                <a:cs typeface="Arial"/>
                <a:sym typeface="Arial"/>
                <a:rtl val="0"/>
              </a:rPr>
              <a:t> Playground </a:t>
            </a:r>
          </a:p>
        </p:txBody>
      </p:sp>
      <p:sp>
        <p:nvSpPr>
          <p:cNvPr id="7" name="Rectangle 6">
            <a:extLst>
              <a:ext uri="{FF2B5EF4-FFF2-40B4-BE49-F238E27FC236}">
                <a16:creationId xmlns:a16="http://schemas.microsoft.com/office/drawing/2014/main" id="{251DC6E1-CD49-5140-BADE-D2230C8DC9FF}"/>
              </a:ext>
            </a:extLst>
          </p:cNvPr>
          <p:cNvSpPr/>
          <p:nvPr/>
        </p:nvSpPr>
        <p:spPr>
          <a:xfrm>
            <a:off x="451355" y="2340917"/>
            <a:ext cx="8822802" cy="3416320"/>
          </a:xfrm>
          <a:prstGeom prst="rect">
            <a:avLst/>
          </a:prstGeom>
        </p:spPr>
        <p:txBody>
          <a:bodyPr wrap="square">
            <a:spAutoFit/>
          </a:bodyPr>
          <a:lstStyle/>
          <a:p>
            <a:r>
              <a:rPr lang="en-GB" dirty="0"/>
              <a:t>How do we find the best settings for a given learning problem/task? </a:t>
            </a:r>
          </a:p>
          <a:p>
            <a:endParaRPr lang="en-GB" dirty="0"/>
          </a:p>
          <a:p>
            <a:r>
              <a:rPr lang="en-GB" dirty="0"/>
              <a:t>Solution:</a:t>
            </a:r>
          </a:p>
          <a:p>
            <a:r>
              <a:rPr lang="en-GB" dirty="0"/>
              <a:t>Experiment with a range of different </a:t>
            </a:r>
            <a:r>
              <a:rPr lang="en-GB" b="1" dirty="0"/>
              <a:t>hyperparameter settings </a:t>
            </a:r>
            <a:r>
              <a:rPr lang="en-GB" dirty="0"/>
              <a:t>such as:</a:t>
            </a:r>
          </a:p>
          <a:p>
            <a:pPr lvl="2"/>
            <a:r>
              <a:rPr lang="en-GB" b="1" dirty="0"/>
              <a:t>learning rate, </a:t>
            </a:r>
          </a:p>
          <a:p>
            <a:pPr lvl="2"/>
            <a:r>
              <a:rPr lang="en-GB" b="1" dirty="0"/>
              <a:t>activation function, </a:t>
            </a:r>
          </a:p>
          <a:p>
            <a:pPr lvl="2"/>
            <a:r>
              <a:rPr lang="en-GB" b="1" dirty="0"/>
              <a:t>amount op inputs, </a:t>
            </a:r>
          </a:p>
          <a:p>
            <a:pPr lvl="2"/>
            <a:r>
              <a:rPr lang="en-GB" b="1" dirty="0"/>
              <a:t>number of hidden layers</a:t>
            </a:r>
          </a:p>
          <a:p>
            <a:pPr lvl="2"/>
            <a:r>
              <a:rPr lang="en-GB" b="1" dirty="0"/>
              <a:t>Teacher (regression or classification)</a:t>
            </a:r>
          </a:p>
          <a:p>
            <a:r>
              <a:rPr lang="en-GB" dirty="0"/>
              <a:t>via multiple runs</a:t>
            </a:r>
          </a:p>
          <a:p>
            <a:endParaRPr lang="en-GB" dirty="0"/>
          </a:p>
          <a:p>
            <a:endParaRPr lang="en-GB" dirty="0"/>
          </a:p>
        </p:txBody>
      </p:sp>
      <p:pic>
        <p:nvPicPr>
          <p:cNvPr id="8" name="Picture 7" descr="Diagram&#10;&#10;Description automatically generated">
            <a:extLst>
              <a:ext uri="{FF2B5EF4-FFF2-40B4-BE49-F238E27FC236}">
                <a16:creationId xmlns:a16="http://schemas.microsoft.com/office/drawing/2014/main" id="{7F927B3A-2B11-474B-86E0-778BADA453EB}"/>
              </a:ext>
            </a:extLst>
          </p:cNvPr>
          <p:cNvPicPr>
            <a:picLocks noChangeAspect="1"/>
          </p:cNvPicPr>
          <p:nvPr/>
        </p:nvPicPr>
        <p:blipFill>
          <a:blip r:embed="rId2"/>
          <a:stretch>
            <a:fillRect/>
          </a:stretch>
        </p:blipFill>
        <p:spPr>
          <a:xfrm>
            <a:off x="6465484" y="3829873"/>
            <a:ext cx="4902762" cy="1977966"/>
          </a:xfrm>
          <a:prstGeom prst="rect">
            <a:avLst/>
          </a:prstGeom>
        </p:spPr>
      </p:pic>
      <p:pic>
        <p:nvPicPr>
          <p:cNvPr id="9" name="Picture 8" descr="A close up of a logo&#10;&#10;Description automatically generated">
            <a:extLst>
              <a:ext uri="{FF2B5EF4-FFF2-40B4-BE49-F238E27FC236}">
                <a16:creationId xmlns:a16="http://schemas.microsoft.com/office/drawing/2014/main" id="{CBBE1CC9-D22D-824F-9E9E-880D43B4D080}"/>
              </a:ext>
            </a:extLst>
          </p:cNvPr>
          <p:cNvPicPr>
            <a:picLocks noChangeAspect="1"/>
          </p:cNvPicPr>
          <p:nvPr/>
        </p:nvPicPr>
        <p:blipFill>
          <a:blip r:embed="rId3"/>
          <a:stretch>
            <a:fillRect/>
          </a:stretch>
        </p:blipFill>
        <p:spPr>
          <a:xfrm>
            <a:off x="10995939" y="5405375"/>
            <a:ext cx="976754" cy="1261641"/>
          </a:xfrm>
          <a:prstGeom prst="rect">
            <a:avLst/>
          </a:prstGeom>
        </p:spPr>
      </p:pic>
      <p:sp>
        <p:nvSpPr>
          <p:cNvPr id="5" name="Rectangle 4">
            <a:extLst>
              <a:ext uri="{FF2B5EF4-FFF2-40B4-BE49-F238E27FC236}">
                <a16:creationId xmlns:a16="http://schemas.microsoft.com/office/drawing/2014/main" id="{8B4B2C75-7D88-EE46-AE87-6F8D6F280720}"/>
              </a:ext>
            </a:extLst>
          </p:cNvPr>
          <p:cNvSpPr/>
          <p:nvPr/>
        </p:nvSpPr>
        <p:spPr>
          <a:xfrm>
            <a:off x="283522" y="5743686"/>
            <a:ext cx="6096000" cy="923330"/>
          </a:xfrm>
          <a:prstGeom prst="rect">
            <a:avLst/>
          </a:prstGeom>
          <a:solidFill>
            <a:schemeClr val="bg1">
              <a:lumMod val="85000"/>
            </a:schemeClr>
          </a:solidFill>
        </p:spPr>
        <p:txBody>
          <a:bodyPr>
            <a:spAutoFit/>
          </a:bodyPr>
          <a:lstStyle/>
          <a:p>
            <a:r>
              <a:rPr lang="en-GB" dirty="0">
                <a:hlinkClick r:id="rId4"/>
              </a:rPr>
              <a:t>https://cloud.google.com/blog/products/ai-machine-learning/understanding-neural-networks-with-tensorflow-playground</a:t>
            </a:r>
            <a:endParaRPr lang="en-GB" dirty="0"/>
          </a:p>
        </p:txBody>
      </p:sp>
    </p:spTree>
    <p:extLst>
      <p:ext uri="{BB962C8B-B14F-4D97-AF65-F5344CB8AC3E}">
        <p14:creationId xmlns:p14="http://schemas.microsoft.com/office/powerpoint/2010/main" val="1146476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192629" y="318901"/>
            <a:ext cx="9897127"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a:t>
            </a:r>
          </a:p>
          <a:p>
            <a:pPr defTabSz="1219170"/>
            <a:r>
              <a:rPr lang="en-US" sz="3200" kern="0" dirty="0">
                <a:solidFill>
                  <a:schemeClr val="accent1">
                    <a:lumMod val="50000"/>
                  </a:schemeClr>
                </a:solidFill>
                <a:latin typeface="Tw Cen Classified MT Std" panose="020B0502020104020603" pitchFamily="34" charset="0"/>
                <a:cs typeface="Arial"/>
                <a:sym typeface="Arial"/>
                <a:rtl val="0"/>
              </a:rPr>
              <a:t>Experiment 01: Simulating a Perceptron</a:t>
            </a:r>
          </a:p>
        </p:txBody>
      </p:sp>
      <p:sp>
        <p:nvSpPr>
          <p:cNvPr id="3" name="Rectangle 2">
            <a:extLst>
              <a:ext uri="{FF2B5EF4-FFF2-40B4-BE49-F238E27FC236}">
                <a16:creationId xmlns:a16="http://schemas.microsoft.com/office/drawing/2014/main" id="{D2B40355-01CD-4345-BF57-94F05C516952}"/>
              </a:ext>
            </a:extLst>
          </p:cNvPr>
          <p:cNvSpPr/>
          <p:nvPr/>
        </p:nvSpPr>
        <p:spPr>
          <a:xfrm>
            <a:off x="271711" y="1563778"/>
            <a:ext cx="8314480" cy="1323439"/>
          </a:xfrm>
          <a:prstGeom prst="rect">
            <a:avLst/>
          </a:prstGeom>
        </p:spPr>
        <p:txBody>
          <a:bodyPr wrap="square">
            <a:spAutoFit/>
          </a:bodyPr>
          <a:lstStyle/>
          <a:p>
            <a:r>
              <a:rPr lang="en-GB" sz="1600" b="1" dirty="0">
                <a:solidFill>
                  <a:srgbClr val="373F46"/>
                </a:solidFill>
                <a:latin typeface="Lato"/>
              </a:rPr>
              <a:t>Learning Problem separate two type of data points</a:t>
            </a:r>
            <a:endParaRPr lang="en-GB" sz="1600" dirty="0">
              <a:solidFill>
                <a:srgbClr val="373F46"/>
              </a:solidFill>
              <a:latin typeface="Lato"/>
            </a:endParaRPr>
          </a:p>
          <a:p>
            <a:endParaRPr lang="en-GB" sz="1600" dirty="0">
              <a:solidFill>
                <a:srgbClr val="373F46"/>
              </a:solidFill>
              <a:latin typeface="Lato"/>
            </a:endParaRPr>
          </a:p>
          <a:p>
            <a:r>
              <a:rPr lang="en-GB" sz="1600" dirty="0">
                <a:solidFill>
                  <a:srgbClr val="373F46"/>
                </a:solidFill>
                <a:latin typeface="Lato"/>
              </a:rPr>
              <a:t>Let’s train a neural network and see whether it can separate two groups of data points by means of a perceptron alone. </a:t>
            </a:r>
          </a:p>
          <a:p>
            <a:endParaRPr lang="en-GB" sz="1600" dirty="0">
              <a:solidFill>
                <a:srgbClr val="373F46"/>
              </a:solidFill>
              <a:latin typeface="Lato"/>
            </a:endParaRPr>
          </a:p>
        </p:txBody>
      </p:sp>
      <p:pic>
        <p:nvPicPr>
          <p:cNvPr id="13" name="Picture 12">
            <a:extLst>
              <a:ext uri="{FF2B5EF4-FFF2-40B4-BE49-F238E27FC236}">
                <a16:creationId xmlns:a16="http://schemas.microsoft.com/office/drawing/2014/main" id="{5A98FC02-A473-564F-BE8D-FE2FC58E135C}"/>
              </a:ext>
            </a:extLst>
          </p:cNvPr>
          <p:cNvPicPr>
            <a:picLocks noChangeAspect="1"/>
          </p:cNvPicPr>
          <p:nvPr/>
        </p:nvPicPr>
        <p:blipFill>
          <a:blip r:embed="rId2"/>
          <a:stretch>
            <a:fillRect/>
          </a:stretch>
        </p:blipFill>
        <p:spPr>
          <a:xfrm>
            <a:off x="2349728" y="3208936"/>
            <a:ext cx="2386647" cy="2391281"/>
          </a:xfrm>
          <a:prstGeom prst="rect">
            <a:avLst/>
          </a:prstGeom>
        </p:spPr>
      </p:pic>
      <p:pic>
        <p:nvPicPr>
          <p:cNvPr id="14" name="Picture 13">
            <a:extLst>
              <a:ext uri="{FF2B5EF4-FFF2-40B4-BE49-F238E27FC236}">
                <a16:creationId xmlns:a16="http://schemas.microsoft.com/office/drawing/2014/main" id="{FF9A3889-1007-234A-938B-081214BAE58A}"/>
              </a:ext>
            </a:extLst>
          </p:cNvPr>
          <p:cNvPicPr>
            <a:picLocks noChangeAspect="1"/>
          </p:cNvPicPr>
          <p:nvPr/>
        </p:nvPicPr>
        <p:blipFill>
          <a:blip r:embed="rId3"/>
          <a:stretch>
            <a:fillRect/>
          </a:stretch>
        </p:blipFill>
        <p:spPr>
          <a:xfrm>
            <a:off x="5393148" y="3211686"/>
            <a:ext cx="2386647" cy="2386647"/>
          </a:xfrm>
          <a:prstGeom prst="rect">
            <a:avLst/>
          </a:prstGeom>
        </p:spPr>
      </p:pic>
    </p:spTree>
    <p:extLst>
      <p:ext uri="{BB962C8B-B14F-4D97-AF65-F5344CB8AC3E}">
        <p14:creationId xmlns:p14="http://schemas.microsoft.com/office/powerpoint/2010/main" val="3128001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192629" y="318901"/>
            <a:ext cx="9897127"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a:t>
            </a:r>
          </a:p>
          <a:p>
            <a:pPr defTabSz="1219170"/>
            <a:r>
              <a:rPr lang="en-US" sz="3200" kern="0" dirty="0">
                <a:solidFill>
                  <a:schemeClr val="accent1">
                    <a:lumMod val="50000"/>
                  </a:schemeClr>
                </a:solidFill>
                <a:latin typeface="Tw Cen Classified MT Std" panose="020B0502020104020603" pitchFamily="34" charset="0"/>
                <a:cs typeface="Arial"/>
                <a:sym typeface="Arial"/>
                <a:rtl val="0"/>
              </a:rPr>
              <a:t>Experiment 01: Simulating a Perceptron</a:t>
            </a:r>
          </a:p>
        </p:txBody>
      </p:sp>
      <p:pic>
        <p:nvPicPr>
          <p:cNvPr id="9" name="Picture 8">
            <a:extLst>
              <a:ext uri="{FF2B5EF4-FFF2-40B4-BE49-F238E27FC236}">
                <a16:creationId xmlns:a16="http://schemas.microsoft.com/office/drawing/2014/main" id="{78DFCEBB-A034-4543-A9C5-C3CBD7173985}"/>
              </a:ext>
            </a:extLst>
          </p:cNvPr>
          <p:cNvPicPr>
            <a:picLocks noChangeAspect="1"/>
          </p:cNvPicPr>
          <p:nvPr/>
        </p:nvPicPr>
        <p:blipFill>
          <a:blip r:embed="rId2"/>
          <a:stretch>
            <a:fillRect/>
          </a:stretch>
        </p:blipFill>
        <p:spPr>
          <a:xfrm>
            <a:off x="4254018" y="2847308"/>
            <a:ext cx="5774347" cy="2446914"/>
          </a:xfrm>
          <a:prstGeom prst="rect">
            <a:avLst/>
          </a:prstGeom>
        </p:spPr>
      </p:pic>
      <p:sp>
        <p:nvSpPr>
          <p:cNvPr id="10" name="Rectangle 9">
            <a:extLst>
              <a:ext uri="{FF2B5EF4-FFF2-40B4-BE49-F238E27FC236}">
                <a16:creationId xmlns:a16="http://schemas.microsoft.com/office/drawing/2014/main" id="{D9B49EE0-D54C-8E48-A492-9B2196EE07DA}"/>
              </a:ext>
            </a:extLst>
          </p:cNvPr>
          <p:cNvSpPr/>
          <p:nvPr/>
        </p:nvSpPr>
        <p:spPr>
          <a:xfrm>
            <a:off x="322162" y="6169767"/>
            <a:ext cx="11651848" cy="369332"/>
          </a:xfrm>
          <a:prstGeom prst="rect">
            <a:avLst/>
          </a:prstGeom>
        </p:spPr>
        <p:txBody>
          <a:bodyPr wrap="square">
            <a:spAutoFit/>
          </a:bodyPr>
          <a:lstStyle/>
          <a:p>
            <a:r>
              <a:rPr lang="en-GB" dirty="0">
                <a:hlinkClick r:id="rId3"/>
              </a:rPr>
              <a:t>https://cloud.google.com/blog/products/ai-machine-learning/understanding-neural-networks-with-tensorflow-playground</a:t>
            </a:r>
            <a:endParaRPr lang="en-GB" dirty="0"/>
          </a:p>
        </p:txBody>
      </p:sp>
      <p:sp>
        <p:nvSpPr>
          <p:cNvPr id="8" name="Rectangle 7">
            <a:extLst>
              <a:ext uri="{FF2B5EF4-FFF2-40B4-BE49-F238E27FC236}">
                <a16:creationId xmlns:a16="http://schemas.microsoft.com/office/drawing/2014/main" id="{9958C8F7-A7A8-4848-80AC-BBA335C75FBB}"/>
              </a:ext>
            </a:extLst>
          </p:cNvPr>
          <p:cNvSpPr/>
          <p:nvPr/>
        </p:nvSpPr>
        <p:spPr>
          <a:xfrm>
            <a:off x="271711" y="1563778"/>
            <a:ext cx="8314480" cy="1815882"/>
          </a:xfrm>
          <a:prstGeom prst="rect">
            <a:avLst/>
          </a:prstGeom>
        </p:spPr>
        <p:txBody>
          <a:bodyPr wrap="square">
            <a:spAutoFit/>
          </a:bodyPr>
          <a:lstStyle/>
          <a:p>
            <a:r>
              <a:rPr lang="en-GB" sz="1600" b="1" dirty="0">
                <a:solidFill>
                  <a:srgbClr val="373F46"/>
                </a:solidFill>
                <a:latin typeface="Lato"/>
              </a:rPr>
              <a:t>Learning Problem separate two type of data points</a:t>
            </a:r>
            <a:endParaRPr lang="en-GB" sz="1600" dirty="0">
              <a:solidFill>
                <a:srgbClr val="373F46"/>
              </a:solidFill>
              <a:latin typeface="Lato"/>
            </a:endParaRPr>
          </a:p>
          <a:p>
            <a:endParaRPr lang="en-GB" sz="1600" dirty="0">
              <a:solidFill>
                <a:srgbClr val="373F46"/>
              </a:solidFill>
              <a:latin typeface="Lato"/>
            </a:endParaRPr>
          </a:p>
          <a:p>
            <a:r>
              <a:rPr lang="en-GB" sz="1600" dirty="0">
                <a:solidFill>
                  <a:srgbClr val="373F46"/>
                </a:solidFill>
                <a:latin typeface="Lato"/>
              </a:rPr>
              <a:t>Let’s train a neural network and see whether it can separate two groups of data points by means of a perceptron alone. </a:t>
            </a:r>
          </a:p>
          <a:p>
            <a:endParaRPr lang="en-GB" sz="1600" dirty="0">
              <a:solidFill>
                <a:srgbClr val="373F46"/>
              </a:solidFill>
              <a:latin typeface="Lato"/>
            </a:endParaRPr>
          </a:p>
          <a:p>
            <a:endParaRPr lang="en-GB" sz="1600" dirty="0">
              <a:solidFill>
                <a:srgbClr val="373F46"/>
              </a:solidFill>
              <a:latin typeface="Lato"/>
            </a:endParaRPr>
          </a:p>
          <a:p>
            <a:r>
              <a:rPr lang="en-GB" sz="1600" dirty="0">
                <a:solidFill>
                  <a:srgbClr val="373F46"/>
                </a:solidFill>
                <a:latin typeface="Lato"/>
              </a:rPr>
              <a:t>SOLUTION: </a:t>
            </a:r>
          </a:p>
        </p:txBody>
      </p:sp>
    </p:spTree>
    <p:extLst>
      <p:ext uri="{BB962C8B-B14F-4D97-AF65-F5344CB8AC3E}">
        <p14:creationId xmlns:p14="http://schemas.microsoft.com/office/powerpoint/2010/main" val="3886465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192629" y="318901"/>
            <a:ext cx="9897127"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a:t>
            </a:r>
          </a:p>
          <a:p>
            <a:pPr defTabSz="1219170"/>
            <a:r>
              <a:rPr lang="en-US" sz="3200" kern="0" dirty="0">
                <a:solidFill>
                  <a:schemeClr val="accent1">
                    <a:lumMod val="50000"/>
                  </a:schemeClr>
                </a:solidFill>
                <a:latin typeface="Tw Cen Classified MT Std" panose="020B0502020104020603" pitchFamily="34" charset="0"/>
                <a:cs typeface="Arial"/>
                <a:sym typeface="Arial"/>
                <a:rtl val="0"/>
              </a:rPr>
              <a:t>Experiment 02: solve the XOR problem</a:t>
            </a:r>
          </a:p>
        </p:txBody>
      </p:sp>
      <p:pic>
        <p:nvPicPr>
          <p:cNvPr id="11" name="Picture 10">
            <a:extLst>
              <a:ext uri="{FF2B5EF4-FFF2-40B4-BE49-F238E27FC236}">
                <a16:creationId xmlns:a16="http://schemas.microsoft.com/office/drawing/2014/main" id="{7D50AC7D-60A6-F441-B6FB-F921834AA48D}"/>
              </a:ext>
            </a:extLst>
          </p:cNvPr>
          <p:cNvPicPr>
            <a:picLocks noChangeAspect="1"/>
          </p:cNvPicPr>
          <p:nvPr/>
        </p:nvPicPr>
        <p:blipFill rotWithShape="1">
          <a:blip r:embed="rId2"/>
          <a:srcRect l="74963" t="35865" r="2233" b="21219"/>
          <a:stretch/>
        </p:blipFill>
        <p:spPr>
          <a:xfrm>
            <a:off x="4428951" y="2205961"/>
            <a:ext cx="4433105" cy="4470870"/>
          </a:xfrm>
          <a:prstGeom prst="rect">
            <a:avLst/>
          </a:prstGeom>
        </p:spPr>
      </p:pic>
    </p:spTree>
    <p:extLst>
      <p:ext uri="{BB962C8B-B14F-4D97-AF65-F5344CB8AC3E}">
        <p14:creationId xmlns:p14="http://schemas.microsoft.com/office/powerpoint/2010/main" val="3947987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125285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XOR</a:t>
            </a:r>
            <a:r>
              <a:rPr spc="-80">
                <a:solidFill>
                  <a:srgbClr val="FFFFFF"/>
                </a:solidFill>
                <a:latin typeface="Roboto"/>
                <a:cs typeface="Roboto"/>
              </a:rPr>
              <a:t> </a:t>
            </a:r>
            <a:r>
              <a:rPr spc="-5">
                <a:solidFill>
                  <a:srgbClr val="FFFFFF"/>
                </a:solidFill>
                <a:latin typeface="Roboto"/>
                <a:cs typeface="Roboto"/>
              </a:rPr>
              <a:t>Puzzle!</a:t>
            </a:r>
            <a:endParaRPr>
              <a:latin typeface="Roboto"/>
              <a:cs typeface="Roboto"/>
            </a:endParaRPr>
          </a:p>
        </p:txBody>
      </p:sp>
      <p:pic>
        <p:nvPicPr>
          <p:cNvPr id="3" name="Picture 2">
            <a:extLst>
              <a:ext uri="{FF2B5EF4-FFF2-40B4-BE49-F238E27FC236}">
                <a16:creationId xmlns:a16="http://schemas.microsoft.com/office/drawing/2014/main" id="{A6D3A910-9AA4-4F48-8AEA-786D25B6641B}"/>
              </a:ext>
            </a:extLst>
          </p:cNvPr>
          <p:cNvPicPr>
            <a:picLocks noChangeAspect="1"/>
          </p:cNvPicPr>
          <p:nvPr/>
        </p:nvPicPr>
        <p:blipFill>
          <a:blip r:embed="rId2"/>
          <a:stretch>
            <a:fillRect/>
          </a:stretch>
        </p:blipFill>
        <p:spPr>
          <a:xfrm>
            <a:off x="2104136" y="1261639"/>
            <a:ext cx="8855160" cy="4745583"/>
          </a:xfrm>
          <a:prstGeom prst="rect">
            <a:avLst/>
          </a:prstGeom>
        </p:spPr>
      </p:pic>
    </p:spTree>
    <p:extLst>
      <p:ext uri="{BB962C8B-B14F-4D97-AF65-F5344CB8AC3E}">
        <p14:creationId xmlns:p14="http://schemas.microsoft.com/office/powerpoint/2010/main" val="4078362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192629" y="171726"/>
            <a:ext cx="9897127"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a:t>
            </a:r>
          </a:p>
          <a:p>
            <a:pPr defTabSz="1219170"/>
            <a:r>
              <a:rPr lang="en-US" sz="3200" kern="0" dirty="0">
                <a:solidFill>
                  <a:schemeClr val="accent1">
                    <a:lumMod val="50000"/>
                  </a:schemeClr>
                </a:solidFill>
                <a:latin typeface="Tw Cen Classified MT Std" panose="020B0502020104020603" pitchFamily="34" charset="0"/>
                <a:cs typeface="Arial"/>
                <a:sym typeface="Arial"/>
                <a:rtl val="0"/>
              </a:rPr>
              <a:t>Experiment 03: solve the CIRCLE problem</a:t>
            </a:r>
          </a:p>
        </p:txBody>
      </p:sp>
      <p:pic>
        <p:nvPicPr>
          <p:cNvPr id="3" name="Picture 2">
            <a:extLst>
              <a:ext uri="{FF2B5EF4-FFF2-40B4-BE49-F238E27FC236}">
                <a16:creationId xmlns:a16="http://schemas.microsoft.com/office/drawing/2014/main" id="{7FD4C3C8-C4CC-BB41-A095-EAB047BC808F}"/>
              </a:ext>
            </a:extLst>
          </p:cNvPr>
          <p:cNvPicPr>
            <a:picLocks noChangeAspect="1"/>
          </p:cNvPicPr>
          <p:nvPr/>
        </p:nvPicPr>
        <p:blipFill>
          <a:blip r:embed="rId2"/>
          <a:stretch>
            <a:fillRect/>
          </a:stretch>
        </p:blipFill>
        <p:spPr>
          <a:xfrm>
            <a:off x="2192629" y="1396119"/>
            <a:ext cx="5025081" cy="4987580"/>
          </a:xfrm>
          <a:prstGeom prst="rect">
            <a:avLst/>
          </a:prstGeom>
        </p:spPr>
      </p:pic>
      <p:sp>
        <p:nvSpPr>
          <p:cNvPr id="7" name="Rectangle 6">
            <a:extLst>
              <a:ext uri="{FF2B5EF4-FFF2-40B4-BE49-F238E27FC236}">
                <a16:creationId xmlns:a16="http://schemas.microsoft.com/office/drawing/2014/main" id="{E7D6725F-D72F-534B-9A22-2572A2B548F9}"/>
              </a:ext>
            </a:extLst>
          </p:cNvPr>
          <p:cNvSpPr/>
          <p:nvPr/>
        </p:nvSpPr>
        <p:spPr>
          <a:xfrm>
            <a:off x="3883248" y="6530874"/>
            <a:ext cx="7992378" cy="276999"/>
          </a:xfrm>
          <a:prstGeom prst="rect">
            <a:avLst/>
          </a:prstGeom>
          <a:solidFill>
            <a:schemeClr val="bg1">
              <a:lumMod val="95000"/>
            </a:schemeClr>
          </a:solidFill>
        </p:spPr>
        <p:txBody>
          <a:bodyPr wrap="square">
            <a:spAutoFit/>
          </a:bodyPr>
          <a:lstStyle/>
          <a:p>
            <a:r>
              <a:rPr lang="en-GB" sz="1200" dirty="0">
                <a:hlinkClick r:id="rId3"/>
              </a:rPr>
              <a:t>https://cloud.google.com/blog/products/ai-machine-learning/understanding-neural-networks-with-tensorflow-playground</a:t>
            </a:r>
            <a:endParaRPr lang="en-GB" sz="1200" dirty="0"/>
          </a:p>
        </p:txBody>
      </p:sp>
    </p:spTree>
    <p:extLst>
      <p:ext uri="{BB962C8B-B14F-4D97-AF65-F5344CB8AC3E}">
        <p14:creationId xmlns:p14="http://schemas.microsoft.com/office/powerpoint/2010/main" val="4053533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125285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XOR</a:t>
            </a:r>
            <a:r>
              <a:rPr spc="-80">
                <a:solidFill>
                  <a:srgbClr val="FFFFFF"/>
                </a:solidFill>
                <a:latin typeface="Roboto"/>
                <a:cs typeface="Roboto"/>
              </a:rPr>
              <a:t> </a:t>
            </a:r>
            <a:r>
              <a:rPr spc="-5">
                <a:solidFill>
                  <a:srgbClr val="FFFFFF"/>
                </a:solidFill>
                <a:latin typeface="Roboto"/>
                <a:cs typeface="Roboto"/>
              </a:rPr>
              <a:t>Puzzle!</a:t>
            </a:r>
            <a:endParaRPr>
              <a:latin typeface="Roboto"/>
              <a:cs typeface="Roboto"/>
            </a:endParaRPr>
          </a:p>
        </p:txBody>
      </p:sp>
      <p:pic>
        <p:nvPicPr>
          <p:cNvPr id="3" name="Picture 2">
            <a:extLst>
              <a:ext uri="{FF2B5EF4-FFF2-40B4-BE49-F238E27FC236}">
                <a16:creationId xmlns:a16="http://schemas.microsoft.com/office/drawing/2014/main" id="{A88047AE-2B4E-AA4A-A6EE-F736A394A632}"/>
              </a:ext>
            </a:extLst>
          </p:cNvPr>
          <p:cNvPicPr>
            <a:picLocks noChangeAspect="1"/>
          </p:cNvPicPr>
          <p:nvPr/>
        </p:nvPicPr>
        <p:blipFill>
          <a:blip r:embed="rId2"/>
          <a:stretch>
            <a:fillRect/>
          </a:stretch>
        </p:blipFill>
        <p:spPr>
          <a:xfrm>
            <a:off x="5793130" y="1182317"/>
            <a:ext cx="5585967" cy="2370932"/>
          </a:xfrm>
          <a:prstGeom prst="rect">
            <a:avLst/>
          </a:prstGeom>
        </p:spPr>
      </p:pic>
      <p:sp>
        <p:nvSpPr>
          <p:cNvPr id="4" name="Rectangle 3">
            <a:extLst>
              <a:ext uri="{FF2B5EF4-FFF2-40B4-BE49-F238E27FC236}">
                <a16:creationId xmlns:a16="http://schemas.microsoft.com/office/drawing/2014/main" id="{3A71ABE8-74EA-3B4F-A418-6A1276D343C0}"/>
              </a:ext>
            </a:extLst>
          </p:cNvPr>
          <p:cNvSpPr/>
          <p:nvPr/>
        </p:nvSpPr>
        <p:spPr>
          <a:xfrm>
            <a:off x="576805" y="590211"/>
            <a:ext cx="6096000" cy="646331"/>
          </a:xfrm>
          <a:prstGeom prst="rect">
            <a:avLst/>
          </a:prstGeom>
        </p:spPr>
        <p:txBody>
          <a:bodyPr>
            <a:spAutoFit/>
          </a:bodyPr>
          <a:lstStyle/>
          <a:p>
            <a:r>
              <a:rPr lang="en-GB" dirty="0">
                <a:solidFill>
                  <a:srgbClr val="202124"/>
                </a:solidFill>
                <a:latin typeface="Roboto" panose="02000000000000000000" pitchFamily="2" charset="0"/>
              </a:rPr>
              <a:t>The solution is to add a hidden layer between the input values and output neuron. </a:t>
            </a:r>
            <a:r>
              <a:rPr lang="en-GB" dirty="0">
                <a:solidFill>
                  <a:srgbClr val="7B1FA2"/>
                </a:solidFill>
                <a:latin typeface="Roboto" panose="02000000000000000000" pitchFamily="2" charset="0"/>
                <a:hlinkClick r:id="rId3"/>
              </a:rPr>
              <a:t>Click here</a:t>
            </a:r>
            <a:r>
              <a:rPr lang="en-GB" dirty="0">
                <a:solidFill>
                  <a:srgbClr val="202124"/>
                </a:solidFill>
                <a:latin typeface="Roboto" panose="02000000000000000000" pitchFamily="2" charset="0"/>
              </a:rPr>
              <a:t> to try it out.</a:t>
            </a:r>
            <a:endParaRPr lang="en-GB" dirty="0"/>
          </a:p>
        </p:txBody>
      </p:sp>
      <p:sp>
        <p:nvSpPr>
          <p:cNvPr id="5" name="Rectangle 4">
            <a:extLst>
              <a:ext uri="{FF2B5EF4-FFF2-40B4-BE49-F238E27FC236}">
                <a16:creationId xmlns:a16="http://schemas.microsoft.com/office/drawing/2014/main" id="{D4E9302D-1469-4542-998E-F882B7C59049}"/>
              </a:ext>
            </a:extLst>
          </p:cNvPr>
          <p:cNvSpPr/>
          <p:nvPr/>
        </p:nvSpPr>
        <p:spPr>
          <a:xfrm>
            <a:off x="576805" y="3782721"/>
            <a:ext cx="11289175" cy="2893100"/>
          </a:xfrm>
          <a:prstGeom prst="rect">
            <a:avLst/>
          </a:prstGeom>
        </p:spPr>
        <p:txBody>
          <a:bodyPr wrap="square">
            <a:spAutoFit/>
          </a:bodyPr>
          <a:lstStyle/>
          <a:p>
            <a:r>
              <a:rPr lang="en-GB" sz="1400" dirty="0">
                <a:solidFill>
                  <a:srgbClr val="202124"/>
                </a:solidFill>
                <a:latin typeface="Roboto" panose="02000000000000000000" pitchFamily="2" charset="0"/>
              </a:rPr>
              <a:t>What's happening here? If you click each one of the neurons in the hidden layer, you see they're each doing a simple, single-line classification:</a:t>
            </a:r>
          </a:p>
          <a:p>
            <a:endParaRPr lang="en-GB" sz="1400" dirty="0">
              <a:solidFill>
                <a:srgbClr val="202124"/>
              </a:solidFill>
              <a:latin typeface="Roboto" panose="02000000000000000000" pitchFamily="2" charset="0"/>
            </a:endParaRPr>
          </a:p>
          <a:p>
            <a:r>
              <a:rPr lang="en-GB" sz="1400" dirty="0">
                <a:solidFill>
                  <a:srgbClr val="202124"/>
                </a:solidFill>
                <a:latin typeface="Roboto" panose="02000000000000000000" pitchFamily="2" charset="0"/>
              </a:rPr>
              <a:t>The first neuron checks if a data point is on the left or right</a:t>
            </a:r>
          </a:p>
          <a:p>
            <a:r>
              <a:rPr lang="en-GB" sz="1400" dirty="0">
                <a:solidFill>
                  <a:srgbClr val="202124"/>
                </a:solidFill>
                <a:latin typeface="Roboto" panose="02000000000000000000" pitchFamily="2" charset="0"/>
              </a:rPr>
              <a:t>The second neuron checks if it's in the top right</a:t>
            </a:r>
          </a:p>
          <a:p>
            <a:r>
              <a:rPr lang="en-GB" sz="1400" dirty="0">
                <a:solidFill>
                  <a:srgbClr val="202124"/>
                </a:solidFill>
                <a:latin typeface="Roboto" panose="02000000000000000000" pitchFamily="2" charset="0"/>
              </a:rPr>
              <a:t>The third one checks if it's in the bottom right</a:t>
            </a:r>
          </a:p>
          <a:p>
            <a:endParaRPr lang="en-GB" sz="1400" dirty="0">
              <a:solidFill>
                <a:srgbClr val="202124"/>
              </a:solidFill>
              <a:latin typeface="Roboto" panose="02000000000000000000" pitchFamily="2" charset="0"/>
            </a:endParaRPr>
          </a:p>
          <a:p>
            <a:r>
              <a:rPr lang="en-GB" sz="1400" dirty="0">
                <a:solidFill>
                  <a:srgbClr val="202124"/>
                </a:solidFill>
                <a:latin typeface="Roboto" panose="02000000000000000000" pitchFamily="2" charset="0"/>
              </a:rPr>
              <a:t>These three results are called features of the data. Outputs from these neurons indicate the strength of their corresponding features.</a:t>
            </a:r>
          </a:p>
          <a:p>
            <a:endParaRPr lang="en-GB" sz="1400" dirty="0">
              <a:solidFill>
                <a:srgbClr val="202124"/>
              </a:solidFill>
              <a:latin typeface="Roboto" panose="02000000000000000000" pitchFamily="2" charset="0"/>
            </a:endParaRPr>
          </a:p>
          <a:p>
            <a:r>
              <a:rPr lang="en-GB" sz="1400" dirty="0">
                <a:solidFill>
                  <a:srgbClr val="202124"/>
                </a:solidFill>
                <a:latin typeface="Roboto" panose="02000000000000000000" pitchFamily="2" charset="0"/>
              </a:rPr>
              <a:t>Finally, the neuron on the output layer uses these features to classify the data. If you draw a three dimensional space consisting of the feature values, the final neuron can simply divide this space with a flat plane. </a:t>
            </a:r>
          </a:p>
          <a:p>
            <a:endParaRPr lang="en-GB" sz="1400" dirty="0">
              <a:solidFill>
                <a:srgbClr val="202124"/>
              </a:solidFill>
              <a:latin typeface="Roboto" panose="02000000000000000000" pitchFamily="2" charset="0"/>
            </a:endParaRPr>
          </a:p>
          <a:p>
            <a:r>
              <a:rPr lang="en-GB" sz="1400" dirty="0">
                <a:solidFill>
                  <a:srgbClr val="202124"/>
                </a:solidFill>
                <a:latin typeface="Roboto" panose="02000000000000000000" pitchFamily="2" charset="0"/>
              </a:rPr>
              <a:t>This is an example of a transformation of the original data into a feature space.</a:t>
            </a:r>
            <a:endParaRPr lang="en-GB" sz="1400" b="0" i="0" u="none" strike="noStrike"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2068789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98720" y="476350"/>
            <a:ext cx="2195703" cy="688650"/>
          </a:xfrm>
          <a:prstGeom prst="rect">
            <a:avLst/>
          </a:prstGeom>
        </p:spPr>
        <p:txBody>
          <a:bodyPr vert="horz" wrap="square" lIns="0" tIns="11430" rIns="0" bIns="0" rtlCol="0" anchor="ctr">
            <a:spAutoFit/>
          </a:bodyPr>
          <a:lstStyle/>
          <a:p>
            <a:pPr marL="11430">
              <a:lnSpc>
                <a:spcPct val="100000"/>
              </a:lnSpc>
              <a:spcBef>
                <a:spcPts val="90"/>
              </a:spcBef>
            </a:pPr>
            <a:r>
              <a:rPr lang="nl-NL" spc="-5"/>
              <a:t>CONTEXT</a:t>
            </a:r>
            <a:endParaRPr spc="-5"/>
          </a:p>
        </p:txBody>
      </p:sp>
      <p:pic>
        <p:nvPicPr>
          <p:cNvPr id="3" name="object 3"/>
          <p:cNvPicPr/>
          <p:nvPr/>
        </p:nvPicPr>
        <p:blipFill>
          <a:blip r:embed="rId2" cstate="print"/>
          <a:stretch>
            <a:fillRect/>
          </a:stretch>
        </p:blipFill>
        <p:spPr>
          <a:xfrm>
            <a:off x="861596" y="1585714"/>
            <a:ext cx="183800" cy="169183"/>
          </a:xfrm>
          <a:prstGeom prst="rect">
            <a:avLst/>
          </a:prstGeom>
        </p:spPr>
      </p:pic>
      <p:sp>
        <p:nvSpPr>
          <p:cNvPr id="4" name="object 4"/>
          <p:cNvSpPr txBox="1"/>
          <p:nvPr/>
        </p:nvSpPr>
        <p:spPr>
          <a:xfrm>
            <a:off x="1475335" y="1472184"/>
            <a:ext cx="10550178" cy="2387448"/>
          </a:xfrm>
          <a:prstGeom prst="rect">
            <a:avLst/>
          </a:prstGeom>
        </p:spPr>
        <p:txBody>
          <a:bodyPr vert="horz" wrap="square" lIns="0" tIns="11430" rIns="0" bIns="0" rtlCol="0">
            <a:spAutoFit/>
          </a:bodyPr>
          <a:lstStyle/>
          <a:p>
            <a:pPr marL="11430" marR="54293">
              <a:lnSpc>
                <a:spcPct val="114599"/>
              </a:lnSpc>
              <a:spcBef>
                <a:spcPts val="90"/>
              </a:spcBef>
            </a:pPr>
            <a:r>
              <a:rPr sz="2160" spc="-9" dirty="0">
                <a:solidFill>
                  <a:srgbClr val="B51A00"/>
                </a:solidFill>
                <a:latin typeface="Open Sans"/>
                <a:cs typeface="Open Sans"/>
              </a:rPr>
              <a:t>Prerequisites</a:t>
            </a:r>
            <a:r>
              <a:rPr sz="2160" spc="-9" dirty="0">
                <a:latin typeface="Open Sans"/>
                <a:cs typeface="Open Sans"/>
              </a:rPr>
              <a:t>:</a:t>
            </a:r>
            <a:r>
              <a:rPr sz="2160" spc="-5" dirty="0">
                <a:latin typeface="Open Sans"/>
                <a:cs typeface="Open Sans"/>
              </a:rPr>
              <a:t> basics in linear </a:t>
            </a:r>
            <a:r>
              <a:rPr sz="2160" spc="-9" dirty="0">
                <a:latin typeface="Open Sans"/>
                <a:cs typeface="Open Sans"/>
              </a:rPr>
              <a:t>algebra,</a:t>
            </a:r>
            <a:r>
              <a:rPr sz="2160" spc="-5" dirty="0">
                <a:latin typeface="Open Sans"/>
                <a:cs typeface="Open Sans"/>
              </a:rPr>
              <a:t> </a:t>
            </a:r>
            <a:r>
              <a:rPr sz="2160" spc="-14" dirty="0">
                <a:latin typeface="Open Sans"/>
                <a:cs typeface="Open Sans"/>
              </a:rPr>
              <a:t>probability,</a:t>
            </a:r>
            <a:r>
              <a:rPr sz="2160" spc="-5" dirty="0">
                <a:latin typeface="Open Sans"/>
                <a:cs typeface="Open Sans"/>
              </a:rPr>
              <a:t> </a:t>
            </a:r>
            <a:r>
              <a:rPr sz="2160" dirty="0">
                <a:latin typeface="Open Sans"/>
                <a:cs typeface="Open Sans"/>
              </a:rPr>
              <a:t>and </a:t>
            </a:r>
            <a:r>
              <a:rPr sz="2160" spc="-549" dirty="0">
                <a:latin typeface="Open Sans"/>
                <a:cs typeface="Open Sans"/>
              </a:rPr>
              <a:t> </a:t>
            </a:r>
            <a:r>
              <a:rPr sz="2160" spc="-5" dirty="0">
                <a:latin typeface="Open Sans"/>
                <a:cs typeface="Open Sans"/>
              </a:rPr>
              <a:t>analysis </a:t>
            </a:r>
            <a:r>
              <a:rPr sz="2160" dirty="0">
                <a:latin typeface="Open Sans"/>
                <a:cs typeface="Open Sans"/>
              </a:rPr>
              <a:t>of</a:t>
            </a:r>
            <a:r>
              <a:rPr sz="2160" spc="-5" dirty="0">
                <a:latin typeface="Open Sans"/>
                <a:cs typeface="Open Sans"/>
              </a:rPr>
              <a:t> algorithms.</a:t>
            </a:r>
            <a:endParaRPr sz="2160" dirty="0">
              <a:latin typeface="Open Sans"/>
              <a:cs typeface="Open Sans"/>
            </a:endParaRPr>
          </a:p>
          <a:p>
            <a:pPr marL="11430" marR="4572">
              <a:lnSpc>
                <a:spcPct val="114599"/>
              </a:lnSpc>
              <a:spcBef>
                <a:spcPts val="900"/>
              </a:spcBef>
            </a:pPr>
            <a:endParaRPr lang="nl-NL" sz="2160" spc="-9" dirty="0">
              <a:solidFill>
                <a:srgbClr val="B51A00"/>
              </a:solidFill>
              <a:latin typeface="Open Sans"/>
              <a:cs typeface="Open Sans"/>
            </a:endParaRPr>
          </a:p>
          <a:p>
            <a:pPr marL="11430" marR="4572">
              <a:lnSpc>
                <a:spcPct val="114599"/>
              </a:lnSpc>
              <a:spcBef>
                <a:spcPts val="900"/>
              </a:spcBef>
            </a:pPr>
            <a:r>
              <a:rPr sz="2160" spc="-9" dirty="0">
                <a:solidFill>
                  <a:srgbClr val="B51A00"/>
                </a:solidFill>
                <a:latin typeface="Open Sans"/>
                <a:cs typeface="Open Sans"/>
              </a:rPr>
              <a:t>Workload</a:t>
            </a:r>
            <a:r>
              <a:rPr sz="2160" spc="-9" dirty="0">
                <a:latin typeface="Open Sans"/>
                <a:cs typeface="Open Sans"/>
              </a:rPr>
              <a:t>:</a:t>
            </a:r>
            <a:r>
              <a:rPr sz="2160" dirty="0">
                <a:latin typeface="Open Sans"/>
                <a:cs typeface="Open Sans"/>
              </a:rPr>
              <a:t> </a:t>
            </a:r>
            <a:r>
              <a:rPr sz="2160" spc="-9" dirty="0">
                <a:latin typeface="Open Sans"/>
                <a:cs typeface="Open Sans"/>
              </a:rPr>
              <a:t>homework</a:t>
            </a:r>
            <a:r>
              <a:rPr sz="2160" spc="5" dirty="0">
                <a:latin typeface="Open Sans"/>
                <a:cs typeface="Open Sans"/>
              </a:rPr>
              <a:t> </a:t>
            </a:r>
            <a:r>
              <a:rPr sz="2160" spc="-5" dirty="0">
                <a:latin typeface="Open Sans"/>
                <a:cs typeface="Open Sans"/>
              </a:rPr>
              <a:t>assignments</a:t>
            </a:r>
            <a:endParaRPr sz="2160" dirty="0">
              <a:latin typeface="Open Sans"/>
              <a:cs typeface="Open Sans"/>
            </a:endParaRPr>
          </a:p>
          <a:p>
            <a:pPr marL="11430">
              <a:spcBef>
                <a:spcPts val="1278"/>
              </a:spcBef>
            </a:pPr>
            <a:endParaRPr lang="nl-NL" sz="2160" dirty="0">
              <a:solidFill>
                <a:srgbClr val="B51A00"/>
              </a:solidFill>
              <a:latin typeface="Open Sans"/>
              <a:cs typeface="Open Sans"/>
            </a:endParaRPr>
          </a:p>
          <a:p>
            <a:pPr marL="11430">
              <a:spcBef>
                <a:spcPts val="1278"/>
              </a:spcBef>
            </a:pPr>
            <a:r>
              <a:rPr lang="nl-NL" sz="2160" dirty="0">
                <a:solidFill>
                  <a:srgbClr val="B51A00"/>
                </a:solidFill>
                <a:latin typeface="Open Sans"/>
                <a:cs typeface="Open Sans"/>
              </a:rPr>
              <a:t>GitHub</a:t>
            </a:r>
            <a:r>
              <a:rPr sz="2160" spc="-5" dirty="0">
                <a:latin typeface="Open Sans"/>
                <a:cs typeface="Open Sans"/>
              </a:rPr>
              <a:t>: </a:t>
            </a:r>
            <a:r>
              <a:rPr lang="nl-NL" sz="2160" spc="-5" dirty="0">
                <a:latin typeface="Open Sans"/>
                <a:cs typeface="Open Sans"/>
              </a:rPr>
              <a:t>Start a ML </a:t>
            </a:r>
            <a:r>
              <a:rPr lang="nl-NL" sz="2160" spc="-5" dirty="0" err="1">
                <a:latin typeface="Open Sans"/>
                <a:cs typeface="Open Sans"/>
              </a:rPr>
              <a:t>repository</a:t>
            </a:r>
            <a:r>
              <a:rPr lang="nl-NL" sz="2160" spc="-5" dirty="0">
                <a:latin typeface="Open Sans"/>
                <a:cs typeface="Open Sans"/>
              </a:rPr>
              <a:t> at GitHub</a:t>
            </a:r>
            <a:endParaRPr sz="2160" dirty="0">
              <a:latin typeface="Open Sans"/>
              <a:cs typeface="Open Sans"/>
            </a:endParaRPr>
          </a:p>
        </p:txBody>
      </p:sp>
      <p:pic>
        <p:nvPicPr>
          <p:cNvPr id="5" name="object 5"/>
          <p:cNvPicPr/>
          <p:nvPr/>
        </p:nvPicPr>
        <p:blipFill>
          <a:blip r:embed="rId3" cstate="print"/>
          <a:stretch>
            <a:fillRect/>
          </a:stretch>
        </p:blipFill>
        <p:spPr>
          <a:xfrm>
            <a:off x="857416" y="2581316"/>
            <a:ext cx="183800" cy="169183"/>
          </a:xfrm>
          <a:prstGeom prst="rect">
            <a:avLst/>
          </a:prstGeom>
        </p:spPr>
      </p:pic>
      <p:pic>
        <p:nvPicPr>
          <p:cNvPr id="6" name="object 6"/>
          <p:cNvPicPr/>
          <p:nvPr/>
        </p:nvPicPr>
        <p:blipFill>
          <a:blip r:embed="rId2" cstate="print"/>
          <a:stretch>
            <a:fillRect/>
          </a:stretch>
        </p:blipFill>
        <p:spPr>
          <a:xfrm>
            <a:off x="857416" y="3576918"/>
            <a:ext cx="183800" cy="169183"/>
          </a:xfrm>
          <a:prstGeom prst="rect">
            <a:avLst/>
          </a:prstGeom>
        </p:spPr>
      </p:pic>
      <p:sp>
        <p:nvSpPr>
          <p:cNvPr id="7" name="object 7"/>
          <p:cNvSpPr txBox="1">
            <a:spLocks noGrp="1"/>
          </p:cNvSpPr>
          <p:nvPr>
            <p:ph type="ftr" sz="quarter" idx="5"/>
          </p:nvPr>
        </p:nvSpPr>
        <p:spPr>
          <a:xfrm>
            <a:off x="495300" y="7303833"/>
            <a:ext cx="2599690" cy="250825"/>
          </a:xfrm>
          <a:prstGeom prst="rect">
            <a:avLst/>
          </a:prstGeom>
        </p:spPr>
        <p:txBody>
          <a:bodyPr vert="horz" wrap="square" lIns="0" tIns="0" rIns="0" bIns="0" rtlCol="0">
            <a:spAutoFit/>
          </a:bodyPr>
          <a:lstStyle>
            <a:defPPr>
              <a:defRPr lang="en-NL"/>
            </a:defPPr>
            <a:lvl1pPr marL="0" algn="l" defTabSz="914400" rtl="0" eaLnBrk="1" latinLnBrk="0" hangingPunct="1">
              <a:defRPr sz="1300" b="0" i="0" kern="1200">
                <a:solidFill>
                  <a:srgbClr val="5E81B6"/>
                </a:solidFill>
                <a:latin typeface="Open Sans"/>
                <a:ea typeface="+mn-ea"/>
                <a:cs typeface="Open San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430">
              <a:spcBef>
                <a:spcPts val="171"/>
              </a:spcBef>
            </a:pPr>
            <a:r>
              <a:rPr lang="en-GB" spc="-5"/>
              <a:t>Foundations</a:t>
            </a:r>
            <a:r>
              <a:rPr lang="en-GB" spc="-10"/>
              <a:t> </a:t>
            </a:r>
            <a:r>
              <a:rPr lang="en-GB"/>
              <a:t>of</a:t>
            </a:r>
            <a:r>
              <a:rPr lang="en-GB" spc="-15"/>
              <a:t> </a:t>
            </a:r>
            <a:r>
              <a:rPr lang="en-GB"/>
              <a:t>Machine</a:t>
            </a:r>
            <a:r>
              <a:rPr lang="en-GB" spc="-10"/>
              <a:t> </a:t>
            </a:r>
            <a:r>
              <a:rPr lang="en-GB" spc="-5"/>
              <a:t>Learning</a:t>
            </a:r>
            <a:endParaRPr spc="-5"/>
          </a:p>
        </p:txBody>
      </p:sp>
      <p:sp>
        <p:nvSpPr>
          <p:cNvPr id="8" name="object 8"/>
          <p:cNvSpPr txBox="1">
            <a:spLocks noGrp="1"/>
          </p:cNvSpPr>
          <p:nvPr>
            <p:ph type="sldNum" sz="quarter" idx="7"/>
          </p:nvPr>
        </p:nvSpPr>
        <p:spPr>
          <a:xfrm>
            <a:off x="9105900" y="7317407"/>
            <a:ext cx="593725" cy="233045"/>
          </a:xfrm>
          <a:prstGeom prst="rect">
            <a:avLst/>
          </a:prstGeom>
        </p:spPr>
        <p:txBody>
          <a:bodyPr vert="horz" wrap="square" lIns="0" tIns="0" rIns="0" bIns="0" rtlCol="0">
            <a:spAutoFit/>
          </a:bodyPr>
          <a:lstStyle>
            <a:defPPr>
              <a:defRPr lang="en-NL"/>
            </a:defPPr>
            <a:lvl1pPr marL="0" algn="l" defTabSz="914400" rtl="0" eaLnBrk="1" latinLnBrk="0" hangingPunct="1">
              <a:defRPr sz="1200" b="0" i="0" kern="1200">
                <a:solidFill>
                  <a:srgbClr val="5E81B6"/>
                </a:solidFill>
                <a:latin typeface="Open Sans"/>
                <a:ea typeface="+mn-ea"/>
                <a:cs typeface="Open San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80"/>
              </a:spcBef>
            </a:pPr>
            <a:r>
              <a:rPr lang="en-GB"/>
              <a:t>page</a:t>
            </a:r>
            <a:r>
              <a:rPr lang="en-GB" spc="-150"/>
              <a:t> </a:t>
            </a:r>
            <a:fld id="{81D60167-4931-47E6-BA6A-407CBD079E47}" type="slidenum">
              <a:rPr smtClean="0"/>
              <a:pPr marL="12700">
                <a:spcBef>
                  <a:spcPts val="180"/>
                </a:spcBef>
              </a:pPr>
              <a:t>3</a:t>
            </a:fld>
            <a:endParaRPr/>
          </a:p>
        </p:txBody>
      </p:sp>
    </p:spTree>
    <p:extLst>
      <p:ext uri="{BB962C8B-B14F-4D97-AF65-F5344CB8AC3E}">
        <p14:creationId xmlns:p14="http://schemas.microsoft.com/office/powerpoint/2010/main" val="1453460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192629" y="171726"/>
            <a:ext cx="9897127"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a:t>
            </a:r>
          </a:p>
          <a:p>
            <a:pPr defTabSz="1219170"/>
            <a:r>
              <a:rPr lang="en-US" sz="3200" kern="0" dirty="0">
                <a:solidFill>
                  <a:schemeClr val="accent1">
                    <a:lumMod val="50000"/>
                  </a:schemeClr>
                </a:solidFill>
                <a:latin typeface="Tw Cen Classified MT Std" panose="020B0502020104020603" pitchFamily="34" charset="0"/>
                <a:cs typeface="Arial"/>
                <a:sym typeface="Arial"/>
                <a:rtl val="0"/>
              </a:rPr>
              <a:t>Experiment 04: solve the SPIRAL problem</a:t>
            </a:r>
          </a:p>
        </p:txBody>
      </p:sp>
      <p:sp>
        <p:nvSpPr>
          <p:cNvPr id="7" name="Rectangle 6">
            <a:extLst>
              <a:ext uri="{FF2B5EF4-FFF2-40B4-BE49-F238E27FC236}">
                <a16:creationId xmlns:a16="http://schemas.microsoft.com/office/drawing/2014/main" id="{E7D6725F-D72F-534B-9A22-2572A2B548F9}"/>
              </a:ext>
            </a:extLst>
          </p:cNvPr>
          <p:cNvSpPr/>
          <p:nvPr/>
        </p:nvSpPr>
        <p:spPr>
          <a:xfrm>
            <a:off x="3883248" y="6530874"/>
            <a:ext cx="7992378" cy="276999"/>
          </a:xfrm>
          <a:prstGeom prst="rect">
            <a:avLst/>
          </a:prstGeom>
          <a:solidFill>
            <a:schemeClr val="bg1">
              <a:lumMod val="95000"/>
            </a:schemeClr>
          </a:solidFill>
        </p:spPr>
        <p:txBody>
          <a:bodyPr wrap="square">
            <a:spAutoFit/>
          </a:bodyPr>
          <a:lstStyle/>
          <a:p>
            <a:r>
              <a:rPr lang="en-GB" sz="1200" dirty="0">
                <a:hlinkClick r:id="rId2"/>
              </a:rPr>
              <a:t>https://cloud.google.com/blog/products/ai-machine-learning/understanding-neural-networks-with-tensorflow-playground</a:t>
            </a:r>
            <a:endParaRPr lang="en-GB" sz="1200" dirty="0"/>
          </a:p>
        </p:txBody>
      </p:sp>
      <p:pic>
        <p:nvPicPr>
          <p:cNvPr id="5" name="Picture 4">
            <a:extLst>
              <a:ext uri="{FF2B5EF4-FFF2-40B4-BE49-F238E27FC236}">
                <a16:creationId xmlns:a16="http://schemas.microsoft.com/office/drawing/2014/main" id="{29EE3FF3-A66A-AF4B-9676-0C2303A0D17D}"/>
              </a:ext>
            </a:extLst>
          </p:cNvPr>
          <p:cNvPicPr>
            <a:picLocks noChangeAspect="1"/>
          </p:cNvPicPr>
          <p:nvPr/>
        </p:nvPicPr>
        <p:blipFill rotWithShape="1">
          <a:blip r:embed="rId3"/>
          <a:srcRect b="71476"/>
          <a:stretch/>
        </p:blipFill>
        <p:spPr>
          <a:xfrm>
            <a:off x="2143182" y="1453027"/>
            <a:ext cx="4571537" cy="1447957"/>
          </a:xfrm>
          <a:prstGeom prst="rect">
            <a:avLst/>
          </a:prstGeom>
        </p:spPr>
      </p:pic>
      <p:pic>
        <p:nvPicPr>
          <p:cNvPr id="10" name="Picture 9">
            <a:extLst>
              <a:ext uri="{FF2B5EF4-FFF2-40B4-BE49-F238E27FC236}">
                <a16:creationId xmlns:a16="http://schemas.microsoft.com/office/drawing/2014/main" id="{3191855E-BDF3-B644-9B11-A23922B037C7}"/>
              </a:ext>
            </a:extLst>
          </p:cNvPr>
          <p:cNvPicPr>
            <a:picLocks noChangeAspect="1"/>
          </p:cNvPicPr>
          <p:nvPr/>
        </p:nvPicPr>
        <p:blipFill>
          <a:blip r:embed="rId4"/>
          <a:stretch>
            <a:fillRect/>
          </a:stretch>
        </p:blipFill>
        <p:spPr>
          <a:xfrm>
            <a:off x="3271134" y="2670343"/>
            <a:ext cx="3673676" cy="3703302"/>
          </a:xfrm>
          <a:prstGeom prst="rect">
            <a:avLst/>
          </a:prstGeom>
        </p:spPr>
      </p:pic>
    </p:spTree>
    <p:extLst>
      <p:ext uri="{BB962C8B-B14F-4D97-AF65-F5344CB8AC3E}">
        <p14:creationId xmlns:p14="http://schemas.microsoft.com/office/powerpoint/2010/main" val="3442357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273367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Simple</a:t>
            </a:r>
            <a:r>
              <a:rPr spc="-45">
                <a:solidFill>
                  <a:srgbClr val="FFFFFF"/>
                </a:solidFill>
                <a:latin typeface="Roboto"/>
                <a:cs typeface="Roboto"/>
              </a:rPr>
              <a:t> </a:t>
            </a:r>
            <a:r>
              <a:rPr spc="-5">
                <a:solidFill>
                  <a:srgbClr val="FFFFFF"/>
                </a:solidFill>
                <a:latin typeface="Roboto"/>
                <a:cs typeface="Roboto"/>
              </a:rPr>
              <a:t>Predicting</a:t>
            </a:r>
            <a:r>
              <a:rPr spc="-40">
                <a:solidFill>
                  <a:srgbClr val="FFFFFF"/>
                </a:solidFill>
                <a:latin typeface="Roboto"/>
                <a:cs typeface="Roboto"/>
              </a:rPr>
              <a:t> </a:t>
            </a:r>
            <a:r>
              <a:rPr spc="-5">
                <a:solidFill>
                  <a:srgbClr val="FFFFFF"/>
                </a:solidFill>
                <a:latin typeface="Roboto"/>
                <a:cs typeface="Roboto"/>
              </a:rPr>
              <a:t>Machine</a:t>
            </a:r>
            <a:endParaRPr>
              <a:latin typeface="Roboto"/>
              <a:cs typeface="Roboto"/>
            </a:endParaRPr>
          </a:p>
        </p:txBody>
      </p:sp>
      <p:sp>
        <p:nvSpPr>
          <p:cNvPr id="4" name="Rectangle 3">
            <a:extLst>
              <a:ext uri="{FF2B5EF4-FFF2-40B4-BE49-F238E27FC236}">
                <a16:creationId xmlns:a16="http://schemas.microsoft.com/office/drawing/2014/main" id="{1ED91A62-44FD-DD42-A756-7B54241930E7}"/>
              </a:ext>
            </a:extLst>
          </p:cNvPr>
          <p:cNvSpPr/>
          <p:nvPr/>
        </p:nvSpPr>
        <p:spPr>
          <a:xfrm>
            <a:off x="102244" y="59610"/>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BD417A00-48D0-F94E-AAF5-08B5D85781AD}"/>
              </a:ext>
            </a:extLst>
          </p:cNvPr>
          <p:cNvSpPr/>
          <p:nvPr/>
        </p:nvSpPr>
        <p:spPr>
          <a:xfrm>
            <a:off x="2192629" y="171726"/>
            <a:ext cx="9897127"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 </a:t>
            </a:r>
          </a:p>
          <a:p>
            <a:pPr defTabSz="1219170"/>
            <a:r>
              <a:rPr lang="en-US" sz="3200" kern="0" dirty="0">
                <a:solidFill>
                  <a:schemeClr val="accent1">
                    <a:lumMod val="50000"/>
                  </a:schemeClr>
                </a:solidFill>
                <a:latin typeface="Tw Cen Classified MT Std" panose="020B0502020104020603" pitchFamily="34" charset="0"/>
                <a:cs typeface="Arial"/>
                <a:sym typeface="Arial"/>
                <a:rtl val="0"/>
              </a:rPr>
              <a:t>Experiment 04: solve the SPIRAL problem</a:t>
            </a:r>
          </a:p>
        </p:txBody>
      </p:sp>
      <p:sp>
        <p:nvSpPr>
          <p:cNvPr id="7" name="Rectangle 6">
            <a:extLst>
              <a:ext uri="{FF2B5EF4-FFF2-40B4-BE49-F238E27FC236}">
                <a16:creationId xmlns:a16="http://schemas.microsoft.com/office/drawing/2014/main" id="{E7D6725F-D72F-534B-9A22-2572A2B548F9}"/>
              </a:ext>
            </a:extLst>
          </p:cNvPr>
          <p:cNvSpPr/>
          <p:nvPr/>
        </p:nvSpPr>
        <p:spPr>
          <a:xfrm>
            <a:off x="3883248" y="6530874"/>
            <a:ext cx="7992378" cy="276999"/>
          </a:xfrm>
          <a:prstGeom prst="rect">
            <a:avLst/>
          </a:prstGeom>
          <a:solidFill>
            <a:schemeClr val="bg1">
              <a:lumMod val="95000"/>
            </a:schemeClr>
          </a:solidFill>
        </p:spPr>
        <p:txBody>
          <a:bodyPr wrap="square">
            <a:spAutoFit/>
          </a:bodyPr>
          <a:lstStyle/>
          <a:p>
            <a:r>
              <a:rPr lang="en-GB" sz="1200" dirty="0">
                <a:hlinkClick r:id="rId2"/>
              </a:rPr>
              <a:t>https://cloud.google.com/blog/products/ai-machine-learning/understanding-neural-networks-with-tensorflow-playground</a:t>
            </a:r>
            <a:endParaRPr lang="en-GB" sz="1200" dirty="0"/>
          </a:p>
        </p:txBody>
      </p:sp>
      <p:sp>
        <p:nvSpPr>
          <p:cNvPr id="3" name="Rectangle 2">
            <a:extLst>
              <a:ext uri="{FF2B5EF4-FFF2-40B4-BE49-F238E27FC236}">
                <a16:creationId xmlns:a16="http://schemas.microsoft.com/office/drawing/2014/main" id="{53F1445D-026D-2D44-9CFE-FFCE58B6B503}"/>
              </a:ext>
            </a:extLst>
          </p:cNvPr>
          <p:cNvSpPr/>
          <p:nvPr/>
        </p:nvSpPr>
        <p:spPr>
          <a:xfrm>
            <a:off x="2316924" y="1417517"/>
            <a:ext cx="8034759" cy="369332"/>
          </a:xfrm>
          <a:prstGeom prst="rect">
            <a:avLst/>
          </a:prstGeom>
        </p:spPr>
        <p:txBody>
          <a:bodyPr wrap="square">
            <a:spAutoFit/>
          </a:bodyPr>
          <a:lstStyle/>
          <a:p>
            <a:r>
              <a:rPr lang="en-GB" dirty="0">
                <a:solidFill>
                  <a:srgbClr val="7B1FA2"/>
                </a:solidFill>
                <a:latin typeface="Roboto" panose="02000000000000000000" pitchFamily="2" charset="0"/>
                <a:hlinkClick r:id="rId3"/>
              </a:rPr>
              <a:t>Solution Click here</a:t>
            </a:r>
            <a:r>
              <a:rPr lang="en-GB" dirty="0">
                <a:solidFill>
                  <a:srgbClr val="202124"/>
                </a:solidFill>
                <a:latin typeface="Roboto" panose="02000000000000000000" pitchFamily="2" charset="0"/>
              </a:rPr>
              <a:t> to see it in action (it will take a couple of minutes to train).</a:t>
            </a:r>
            <a:endParaRPr lang="en-GB" dirty="0"/>
          </a:p>
        </p:txBody>
      </p:sp>
      <p:pic>
        <p:nvPicPr>
          <p:cNvPr id="9" name="Picture 8">
            <a:extLst>
              <a:ext uri="{FF2B5EF4-FFF2-40B4-BE49-F238E27FC236}">
                <a16:creationId xmlns:a16="http://schemas.microsoft.com/office/drawing/2014/main" id="{E0D3A350-6AA6-E84C-9974-7358C6C5C735}"/>
              </a:ext>
            </a:extLst>
          </p:cNvPr>
          <p:cNvPicPr>
            <a:picLocks noChangeAspect="1"/>
          </p:cNvPicPr>
          <p:nvPr/>
        </p:nvPicPr>
        <p:blipFill>
          <a:blip r:embed="rId4"/>
          <a:stretch>
            <a:fillRect/>
          </a:stretch>
        </p:blipFill>
        <p:spPr>
          <a:xfrm>
            <a:off x="3692324" y="1938666"/>
            <a:ext cx="7072068" cy="4440391"/>
          </a:xfrm>
          <a:prstGeom prst="rect">
            <a:avLst/>
          </a:prstGeom>
        </p:spPr>
      </p:pic>
    </p:spTree>
    <p:extLst>
      <p:ext uri="{BB962C8B-B14F-4D97-AF65-F5344CB8AC3E}">
        <p14:creationId xmlns:p14="http://schemas.microsoft.com/office/powerpoint/2010/main" val="796675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0E6D941-8B93-BE48-AD30-E9F0EDC1BD5B}"/>
              </a:ext>
            </a:extLst>
          </p:cNvPr>
          <p:cNvSpPr/>
          <p:nvPr/>
        </p:nvSpPr>
        <p:spPr>
          <a:xfrm>
            <a:off x="252452" y="204409"/>
            <a:ext cx="5064207" cy="1898084"/>
          </a:xfrm>
          <a:prstGeom prst="rect">
            <a:avLst/>
          </a:prstGeom>
        </p:spPr>
        <p:txBody>
          <a:bodyPr wrap="none">
            <a:spAutoFit/>
          </a:bodyPr>
          <a:lstStyle/>
          <a:p>
            <a:pPr defTabSz="1219170"/>
            <a:r>
              <a:rPr lang="en-US" sz="5867" kern="0" dirty="0">
                <a:solidFill>
                  <a:schemeClr val="accent1">
                    <a:lumMod val="75000"/>
                  </a:schemeClr>
                </a:solidFill>
                <a:latin typeface="Tw Cen Classified MT Std" panose="020B0502020104020603" pitchFamily="34" charset="0"/>
                <a:cs typeface="Arial"/>
                <a:sym typeface="Arial"/>
                <a:rtl val="0"/>
              </a:rPr>
              <a:t>{04} </a:t>
            </a:r>
          </a:p>
          <a:p>
            <a:pPr defTabSz="1219170"/>
            <a:r>
              <a:rPr lang="en-US" sz="5867" kern="0" dirty="0">
                <a:solidFill>
                  <a:schemeClr val="accent1">
                    <a:lumMod val="75000"/>
                  </a:schemeClr>
                </a:solidFill>
                <a:latin typeface="Tw Cen Classified MT Std" panose="020B0502020104020603" pitchFamily="34" charset="0"/>
                <a:cs typeface="Arial"/>
                <a:sym typeface="Arial"/>
                <a:rtl val="0"/>
              </a:rPr>
              <a:t>Do it Yourself</a:t>
            </a:r>
          </a:p>
        </p:txBody>
      </p:sp>
      <p:pic>
        <p:nvPicPr>
          <p:cNvPr id="4" name="Picture 3" descr="A close up of a mask&#10;&#10;Description automatically generated">
            <a:extLst>
              <a:ext uri="{FF2B5EF4-FFF2-40B4-BE49-F238E27FC236}">
                <a16:creationId xmlns:a16="http://schemas.microsoft.com/office/drawing/2014/main" id="{9E0A9C0D-CCE0-324A-89C9-E86537E9D8C9}"/>
              </a:ext>
            </a:extLst>
          </p:cNvPr>
          <p:cNvPicPr>
            <a:picLocks noChangeAspect="1"/>
          </p:cNvPicPr>
          <p:nvPr/>
        </p:nvPicPr>
        <p:blipFill>
          <a:blip r:embed="rId2"/>
          <a:stretch>
            <a:fillRect/>
          </a:stretch>
        </p:blipFill>
        <p:spPr>
          <a:xfrm>
            <a:off x="8831484" y="1217361"/>
            <a:ext cx="2581154" cy="2576874"/>
          </a:xfrm>
          <a:prstGeom prst="rect">
            <a:avLst/>
          </a:prstGeom>
        </p:spPr>
      </p:pic>
      <p:sp>
        <p:nvSpPr>
          <p:cNvPr id="5" name="Rectangle 4">
            <a:extLst>
              <a:ext uri="{FF2B5EF4-FFF2-40B4-BE49-F238E27FC236}">
                <a16:creationId xmlns:a16="http://schemas.microsoft.com/office/drawing/2014/main" id="{001A602A-D9A8-BB4D-914E-0A2A8A321BFF}"/>
              </a:ext>
            </a:extLst>
          </p:cNvPr>
          <p:cNvSpPr/>
          <p:nvPr/>
        </p:nvSpPr>
        <p:spPr>
          <a:xfrm>
            <a:off x="510893" y="2740090"/>
            <a:ext cx="10768636" cy="4893647"/>
          </a:xfrm>
          <a:prstGeom prst="rect">
            <a:avLst/>
          </a:prstGeom>
        </p:spPr>
        <p:txBody>
          <a:bodyPr wrap="square">
            <a:spAutoFit/>
          </a:bodyPr>
          <a:lstStyle/>
          <a:p>
            <a:r>
              <a:rPr lang="en-GB" sz="2400" dirty="0">
                <a:effectLst/>
                <a:latin typeface="WhatDoWeDoAllDay" panose="02000500000000000000" pitchFamily="2" charset="77"/>
              </a:rPr>
              <a:t>Do some online research</a:t>
            </a:r>
            <a:r>
              <a:rPr lang="en-GB" sz="2400" dirty="0">
                <a:latin typeface="WhatDoWeDoAllDay" panose="02000500000000000000" pitchFamily="2" charset="77"/>
              </a:rPr>
              <a:t>.</a:t>
            </a:r>
          </a:p>
          <a:p>
            <a:r>
              <a:rPr lang="en-GB" sz="2400" dirty="0">
                <a:effectLst/>
                <a:latin typeface="WhatDoWeDoAllDay" panose="02000500000000000000" pitchFamily="2" charset="77"/>
              </a:rPr>
              <a:t>Find examples of interactive NN + LM demonstration </a:t>
            </a:r>
          </a:p>
          <a:p>
            <a:r>
              <a:rPr lang="en-GB" sz="2400" dirty="0">
                <a:latin typeface="WhatDoWeDoAllDay" panose="02000500000000000000" pitchFamily="2" charset="77"/>
              </a:rPr>
              <a:t>Make a video wherein you demonstrate </a:t>
            </a:r>
          </a:p>
          <a:p>
            <a:pPr marL="457200" indent="-457200">
              <a:buAutoNum type="arabicParenBoth"/>
            </a:pPr>
            <a:r>
              <a:rPr lang="en-GB" sz="2400" dirty="0">
                <a:effectLst/>
                <a:latin typeface="WhatDoWeDoAllDay" panose="02000500000000000000" pitchFamily="2" charset="77"/>
              </a:rPr>
              <a:t>What learning problem (task) is solved (classification / regression)</a:t>
            </a:r>
          </a:p>
          <a:p>
            <a:pPr marL="457200" indent="-457200">
              <a:buAutoNum type="arabicParenBoth"/>
            </a:pPr>
            <a:r>
              <a:rPr lang="en-GB" sz="2400" dirty="0">
                <a:latin typeface="WhatDoWeDoAllDay" panose="02000500000000000000" pitchFamily="2" charset="77"/>
              </a:rPr>
              <a:t>Explain the NN architecture</a:t>
            </a:r>
          </a:p>
          <a:p>
            <a:pPr marL="457200" indent="-457200">
              <a:buAutoNum type="arabicParenBoth"/>
            </a:pPr>
            <a:r>
              <a:rPr lang="en-GB" sz="2400" dirty="0">
                <a:effectLst/>
                <a:latin typeface="WhatDoWeDoAllDay" panose="02000500000000000000" pitchFamily="2" charset="77"/>
              </a:rPr>
              <a:t>Describe he hyper-parameterisation you used to solve the problem</a:t>
            </a:r>
          </a:p>
          <a:p>
            <a:endParaRPr lang="en-GB" sz="2400" dirty="0">
              <a:latin typeface="WhatDoWeDoAllDay" panose="02000500000000000000" pitchFamily="2" charset="77"/>
            </a:endParaRPr>
          </a:p>
          <a:p>
            <a:r>
              <a:rPr lang="en-GB" sz="2400" dirty="0">
                <a:effectLst/>
                <a:latin typeface="WhatDoWeDoAllDay" panose="02000500000000000000" pitchFamily="2" charset="77"/>
              </a:rPr>
              <a:t>+ Describe in your own words what kind of data-product you to build</a:t>
            </a:r>
          </a:p>
          <a:p>
            <a:r>
              <a:rPr lang="en-GB" sz="2400" dirty="0">
                <a:latin typeface="WhatDoWeDoAllDay" panose="02000500000000000000" pitchFamily="2" charset="77"/>
              </a:rPr>
              <a:t>See: </a:t>
            </a:r>
            <a:r>
              <a:rPr lang="en-GB" sz="2400" dirty="0">
                <a:latin typeface="WhatDoWeDoAllDay" panose="02000500000000000000" pitchFamily="2" charset="77"/>
                <a:hlinkClick r:id="rId3"/>
              </a:rPr>
              <a:t>https://github.com/robvdw/RCA_AIG_042Q6_ARTIFICIAL_INTELLIGENCE</a:t>
            </a:r>
            <a:endParaRPr lang="en-GB" sz="2400" dirty="0">
              <a:latin typeface="WhatDoWeDoAllDay" panose="02000500000000000000" pitchFamily="2" charset="77"/>
            </a:endParaRPr>
          </a:p>
          <a:p>
            <a:endParaRPr lang="en-GB" sz="2400" dirty="0">
              <a:effectLst/>
              <a:latin typeface="WhatDoWeDoAllDay" panose="02000500000000000000" pitchFamily="2" charset="77"/>
            </a:endParaRPr>
          </a:p>
          <a:p>
            <a:endParaRPr lang="en-GB" sz="2400" dirty="0">
              <a:effectLst/>
              <a:latin typeface="WhatDoWeDoAllDay" panose="02000500000000000000" pitchFamily="2" charset="77"/>
            </a:endParaRPr>
          </a:p>
          <a:p>
            <a:endParaRPr lang="en-GB" sz="2400" dirty="0">
              <a:effectLst/>
              <a:latin typeface="WhatDoWeDoAllDay" panose="02000500000000000000" pitchFamily="2" charset="77"/>
            </a:endParaRPr>
          </a:p>
        </p:txBody>
      </p:sp>
    </p:spTree>
    <p:extLst>
      <p:ext uri="{BB962C8B-B14F-4D97-AF65-F5344CB8AC3E}">
        <p14:creationId xmlns:p14="http://schemas.microsoft.com/office/powerpoint/2010/main" val="55005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125285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XOR</a:t>
            </a:r>
            <a:r>
              <a:rPr spc="-80">
                <a:solidFill>
                  <a:srgbClr val="FFFFFF"/>
                </a:solidFill>
                <a:latin typeface="Roboto"/>
                <a:cs typeface="Roboto"/>
              </a:rPr>
              <a:t> </a:t>
            </a:r>
            <a:r>
              <a:rPr spc="-5">
                <a:solidFill>
                  <a:srgbClr val="FFFFFF"/>
                </a:solidFill>
                <a:latin typeface="Roboto"/>
                <a:cs typeface="Roboto"/>
              </a:rPr>
              <a:t>Puzzle!</a:t>
            </a:r>
            <a:endParaRPr>
              <a:latin typeface="Roboto"/>
              <a:cs typeface="Roboto"/>
            </a:endParaRPr>
          </a:p>
        </p:txBody>
      </p:sp>
      <p:pic>
        <p:nvPicPr>
          <p:cNvPr id="3" name="Picture 2">
            <a:extLst>
              <a:ext uri="{FF2B5EF4-FFF2-40B4-BE49-F238E27FC236}">
                <a16:creationId xmlns:a16="http://schemas.microsoft.com/office/drawing/2014/main" id="{F33D9B9E-314B-5847-8D37-DA8E0F0A254D}"/>
              </a:ext>
            </a:extLst>
          </p:cNvPr>
          <p:cNvPicPr>
            <a:picLocks noChangeAspect="1"/>
          </p:cNvPicPr>
          <p:nvPr/>
        </p:nvPicPr>
        <p:blipFill>
          <a:blip r:embed="rId2"/>
          <a:stretch>
            <a:fillRect/>
          </a:stretch>
        </p:blipFill>
        <p:spPr>
          <a:xfrm>
            <a:off x="590309" y="440585"/>
            <a:ext cx="10822329" cy="6132884"/>
          </a:xfrm>
          <a:prstGeom prst="rect">
            <a:avLst/>
          </a:prstGeom>
        </p:spPr>
      </p:pic>
    </p:spTree>
    <p:extLst>
      <p:ext uri="{BB962C8B-B14F-4D97-AF65-F5344CB8AC3E}">
        <p14:creationId xmlns:p14="http://schemas.microsoft.com/office/powerpoint/2010/main" val="4272241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125285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XOR</a:t>
            </a:r>
            <a:r>
              <a:rPr spc="-80">
                <a:solidFill>
                  <a:srgbClr val="FFFFFF"/>
                </a:solidFill>
                <a:latin typeface="Roboto"/>
                <a:cs typeface="Roboto"/>
              </a:rPr>
              <a:t> </a:t>
            </a:r>
            <a:r>
              <a:rPr spc="-5">
                <a:solidFill>
                  <a:srgbClr val="FFFFFF"/>
                </a:solidFill>
                <a:latin typeface="Roboto"/>
                <a:cs typeface="Roboto"/>
              </a:rPr>
              <a:t>Puzzle!</a:t>
            </a:r>
            <a:endParaRPr>
              <a:latin typeface="Roboto"/>
              <a:cs typeface="Roboto"/>
            </a:endParaRPr>
          </a:p>
        </p:txBody>
      </p:sp>
      <p:pic>
        <p:nvPicPr>
          <p:cNvPr id="4" name="Picture 3">
            <a:extLst>
              <a:ext uri="{FF2B5EF4-FFF2-40B4-BE49-F238E27FC236}">
                <a16:creationId xmlns:a16="http://schemas.microsoft.com/office/drawing/2014/main" id="{65805BB0-3A31-A540-814C-ED120FF03135}"/>
              </a:ext>
            </a:extLst>
          </p:cNvPr>
          <p:cNvPicPr>
            <a:picLocks noChangeAspect="1"/>
          </p:cNvPicPr>
          <p:nvPr/>
        </p:nvPicPr>
        <p:blipFill>
          <a:blip r:embed="rId2"/>
          <a:stretch>
            <a:fillRect/>
          </a:stretch>
        </p:blipFill>
        <p:spPr>
          <a:xfrm>
            <a:off x="1658470" y="0"/>
            <a:ext cx="8875059" cy="6858000"/>
          </a:xfrm>
          <a:prstGeom prst="rect">
            <a:avLst/>
          </a:prstGeom>
        </p:spPr>
      </p:pic>
    </p:spTree>
    <p:extLst>
      <p:ext uri="{BB962C8B-B14F-4D97-AF65-F5344CB8AC3E}">
        <p14:creationId xmlns:p14="http://schemas.microsoft.com/office/powerpoint/2010/main" val="1303334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125285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XOR</a:t>
            </a:r>
            <a:r>
              <a:rPr spc="-80">
                <a:solidFill>
                  <a:srgbClr val="FFFFFF"/>
                </a:solidFill>
                <a:latin typeface="Roboto"/>
                <a:cs typeface="Roboto"/>
              </a:rPr>
              <a:t> </a:t>
            </a:r>
            <a:r>
              <a:rPr spc="-5">
                <a:solidFill>
                  <a:srgbClr val="FFFFFF"/>
                </a:solidFill>
                <a:latin typeface="Roboto"/>
                <a:cs typeface="Roboto"/>
              </a:rPr>
              <a:t>Puzzle!</a:t>
            </a:r>
            <a:endParaRPr>
              <a:latin typeface="Roboto"/>
              <a:cs typeface="Roboto"/>
            </a:endParaRPr>
          </a:p>
        </p:txBody>
      </p:sp>
      <p:pic>
        <p:nvPicPr>
          <p:cNvPr id="3" name="Picture 2">
            <a:extLst>
              <a:ext uri="{FF2B5EF4-FFF2-40B4-BE49-F238E27FC236}">
                <a16:creationId xmlns:a16="http://schemas.microsoft.com/office/drawing/2014/main" id="{35C33194-B078-7E44-AFB3-1F869DE8E8BE}"/>
              </a:ext>
            </a:extLst>
          </p:cNvPr>
          <p:cNvPicPr>
            <a:picLocks noChangeAspect="1"/>
          </p:cNvPicPr>
          <p:nvPr/>
        </p:nvPicPr>
        <p:blipFill>
          <a:blip r:embed="rId2"/>
          <a:stretch>
            <a:fillRect/>
          </a:stretch>
        </p:blipFill>
        <p:spPr>
          <a:xfrm>
            <a:off x="512687" y="0"/>
            <a:ext cx="11166626" cy="6858000"/>
          </a:xfrm>
          <a:prstGeom prst="rect">
            <a:avLst/>
          </a:prstGeom>
        </p:spPr>
      </p:pic>
    </p:spTree>
    <p:extLst>
      <p:ext uri="{BB962C8B-B14F-4D97-AF65-F5344CB8AC3E}">
        <p14:creationId xmlns:p14="http://schemas.microsoft.com/office/powerpoint/2010/main" val="3509011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125285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XOR</a:t>
            </a:r>
            <a:r>
              <a:rPr spc="-80">
                <a:solidFill>
                  <a:srgbClr val="FFFFFF"/>
                </a:solidFill>
                <a:latin typeface="Roboto"/>
                <a:cs typeface="Roboto"/>
              </a:rPr>
              <a:t> </a:t>
            </a:r>
            <a:r>
              <a:rPr spc="-5">
                <a:solidFill>
                  <a:srgbClr val="FFFFFF"/>
                </a:solidFill>
                <a:latin typeface="Roboto"/>
                <a:cs typeface="Roboto"/>
              </a:rPr>
              <a:t>Puzzle!</a:t>
            </a:r>
            <a:endParaRPr>
              <a:latin typeface="Roboto"/>
              <a:cs typeface="Roboto"/>
            </a:endParaRPr>
          </a:p>
        </p:txBody>
      </p:sp>
      <p:pic>
        <p:nvPicPr>
          <p:cNvPr id="3" name="Picture 2">
            <a:extLst>
              <a:ext uri="{FF2B5EF4-FFF2-40B4-BE49-F238E27FC236}">
                <a16:creationId xmlns:a16="http://schemas.microsoft.com/office/drawing/2014/main" id="{133DAD90-BD67-CB4A-812C-022977FA366B}"/>
              </a:ext>
            </a:extLst>
          </p:cNvPr>
          <p:cNvPicPr>
            <a:picLocks noChangeAspect="1"/>
          </p:cNvPicPr>
          <p:nvPr/>
        </p:nvPicPr>
        <p:blipFill>
          <a:blip r:embed="rId2"/>
          <a:stretch>
            <a:fillRect/>
          </a:stretch>
        </p:blipFill>
        <p:spPr>
          <a:xfrm>
            <a:off x="1050510" y="0"/>
            <a:ext cx="10090980" cy="6858000"/>
          </a:xfrm>
          <a:prstGeom prst="rect">
            <a:avLst/>
          </a:prstGeom>
        </p:spPr>
      </p:pic>
    </p:spTree>
    <p:extLst>
      <p:ext uri="{BB962C8B-B14F-4D97-AF65-F5344CB8AC3E}">
        <p14:creationId xmlns:p14="http://schemas.microsoft.com/office/powerpoint/2010/main" val="3100038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4000" y="0"/>
            <a:ext cx="9144000" cy="6858000"/>
          </a:xfrm>
          <a:prstGeom prst="rect">
            <a:avLst/>
          </a:prstGeom>
          <a:solidFill>
            <a:schemeClr val="accent4">
              <a:lumMod val="75000"/>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a:ea typeface="+mn-ea"/>
              <a:cs typeface="+mn-cs"/>
            </a:endParaRPr>
          </a:p>
        </p:txBody>
      </p:sp>
      <p:sp>
        <p:nvSpPr>
          <p:cNvPr id="45061" name="Text Box 5"/>
          <p:cNvSpPr txBox="1">
            <a:spLocks noChangeArrowheads="1"/>
          </p:cNvSpPr>
          <p:nvPr/>
        </p:nvSpPr>
        <p:spPr bwMode="auto">
          <a:xfrm>
            <a:off x="6730520" y="2594199"/>
            <a:ext cx="3436144" cy="12280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1" i="0" u="none" strike="noStrike" kern="1200" cap="none" spc="0" normalizeH="0" baseline="0" noProof="0">
                <a:ln>
                  <a:noFill/>
                </a:ln>
                <a:solidFill>
                  <a:srgbClr val="666666"/>
                </a:solidFill>
                <a:effectLst/>
                <a:uLnTx/>
                <a:uFillTx/>
                <a:latin typeface="Arial" charset="0"/>
                <a:ea typeface="ＭＳ Ｐゴシック" charset="0"/>
                <a:cs typeface="+mn-cs"/>
              </a:rPr>
              <a:t>This lesson was developed by:</a:t>
            </a:r>
            <a:endParaRPr kumimoji="0" lang="en-US" sz="2400" b="0" i="0" u="none" strike="noStrike" kern="1200" cap="none" spc="0" normalizeH="0" baseline="0" noProof="0">
              <a:ln>
                <a:noFill/>
              </a:ln>
              <a:solidFill>
                <a:prstClr val="white"/>
              </a:solidFill>
              <a:effectLst/>
              <a:uLnTx/>
              <a:uFillTx/>
              <a:latin typeface="Times New Roman" charset="0"/>
              <a:ea typeface="ＭＳ Ｐゴシック" charset="0"/>
              <a:cs typeface="+mn-cs"/>
            </a:endParaRPr>
          </a:p>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66666"/>
              </a:solidFill>
              <a:effectLst/>
              <a:uLnTx/>
              <a:uFillTx/>
              <a:latin typeface="Arial" charset="0"/>
              <a:ea typeface="ＭＳ Ｐゴシック" charset="0"/>
              <a:cs typeface="+mn-cs"/>
            </a:endParaRPr>
          </a:p>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6666"/>
                </a:solidFill>
                <a:effectLst/>
                <a:uLnTx/>
                <a:uFillTx/>
                <a:latin typeface="Arial" charset="0"/>
                <a:ea typeface="ＭＳ Ｐゴシック" charset="0"/>
                <a:cs typeface="+mn-cs"/>
              </a:rPr>
              <a:t>Robert Frans van der Willigen</a:t>
            </a:r>
          </a:p>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6666"/>
                </a:solidFill>
                <a:effectLst/>
                <a:uLnTx/>
                <a:uFillTx/>
                <a:latin typeface="Arial" charset="0"/>
                <a:ea typeface="ＭＳ Ｐゴシック" charset="0"/>
                <a:cs typeface="+mn-cs"/>
              </a:rPr>
              <a:t>CMD, </a:t>
            </a:r>
            <a:r>
              <a:rPr kumimoji="0" lang="en-US" sz="1400" b="0" i="0" u="none" strike="noStrike" kern="1200" cap="none" spc="0" normalizeH="0" baseline="0" noProof="0" err="1">
                <a:ln>
                  <a:noFill/>
                </a:ln>
                <a:solidFill>
                  <a:srgbClr val="666666"/>
                </a:solidFill>
                <a:effectLst/>
                <a:uLnTx/>
                <a:uFillTx/>
                <a:latin typeface="Arial" charset="0"/>
                <a:ea typeface="ＭＳ Ｐゴシック" charset="0"/>
                <a:cs typeface="+mn-cs"/>
              </a:rPr>
              <a:t>Hogeschool</a:t>
            </a:r>
            <a:r>
              <a:rPr kumimoji="0" lang="en-US" sz="1400" b="0" i="0" u="none" strike="noStrike" kern="1200" cap="none" spc="0" normalizeH="0" baseline="0" noProof="0">
                <a:ln>
                  <a:noFill/>
                </a:ln>
                <a:solidFill>
                  <a:srgbClr val="666666"/>
                </a:solidFill>
                <a:effectLst/>
                <a:uLnTx/>
                <a:uFillTx/>
                <a:latin typeface="Arial" charset="0"/>
                <a:ea typeface="ＭＳ Ｐゴシック" charset="0"/>
                <a:cs typeface="+mn-cs"/>
              </a:rPr>
              <a:t> Rotterdam</a:t>
            </a:r>
          </a:p>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6666"/>
                </a:solidFill>
                <a:effectLst/>
                <a:uLnTx/>
                <a:uFillTx/>
                <a:latin typeface="Arial" charset="0"/>
                <a:ea typeface="ＭＳ Ｐゴシック" charset="0"/>
                <a:cs typeface="+mn-cs"/>
              </a:rPr>
              <a:t>OKT 2020</a:t>
            </a:r>
            <a:endParaRPr kumimoji="0" lang="en-US" sz="2400" b="0" i="0" u="none" strike="noStrike" kern="1200" cap="none" spc="0" normalizeH="0" baseline="0" noProof="0">
              <a:ln>
                <a:noFill/>
              </a:ln>
              <a:solidFill>
                <a:prstClr val="white"/>
              </a:solidFill>
              <a:effectLst/>
              <a:uLnTx/>
              <a:uFillTx/>
              <a:latin typeface="Times New Roman" charset="0"/>
              <a:ea typeface="ＭＳ Ｐゴシック" charset="0"/>
              <a:cs typeface="+mn-cs"/>
            </a:endParaRPr>
          </a:p>
          <a:p>
            <a:pPr marL="0" marR="0" lvl="0" indent="0" algn="l" defTabSz="914400" rtl="0" eaLnBrk="1" fontAlgn="auto" latinLnBrk="0" hangingPunct="1">
              <a:lnSpc>
                <a:spcPct val="95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666666"/>
              </a:solidFill>
              <a:effectLst/>
              <a:uLnTx/>
              <a:uFillTx/>
              <a:latin typeface="Arial" charset="0"/>
              <a:ea typeface="ＭＳ Ｐゴシック" charset="0"/>
              <a:cs typeface="+mn-cs"/>
            </a:endParaRPr>
          </a:p>
        </p:txBody>
      </p:sp>
      <p:sp>
        <p:nvSpPr>
          <p:cNvPr id="45062" name="Text Box 6"/>
          <p:cNvSpPr txBox="1">
            <a:spLocks noChangeArrowheads="1"/>
          </p:cNvSpPr>
          <p:nvPr/>
        </p:nvSpPr>
        <p:spPr bwMode="auto">
          <a:xfrm>
            <a:off x="4755945" y="4010006"/>
            <a:ext cx="3490567" cy="7975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66666"/>
                </a:solidFill>
                <a:effectLst/>
                <a:uLnTx/>
                <a:uFillTx/>
                <a:latin typeface="Arial" charset="0"/>
                <a:ea typeface="ＭＳ Ｐゴシック" charset="0"/>
                <a:cs typeface="+mn-cs"/>
              </a:rPr>
              <a:t>This lesson is licensed under a Creative Commons Attribution-Share-Alike license. You can change it, transmit it, show it to other people. Just always give credit to </a:t>
            </a:r>
            <a:r>
              <a:rPr kumimoji="0" lang="en-US" sz="1200" b="0" i="0" u="none" strike="noStrike" kern="1200" cap="none" spc="0" normalizeH="0" baseline="0" noProof="0" dirty="0" err="1">
                <a:ln>
                  <a:noFill/>
                </a:ln>
                <a:solidFill>
                  <a:srgbClr val="666666"/>
                </a:solidFill>
                <a:effectLst/>
                <a:uLnTx/>
                <a:uFillTx/>
                <a:latin typeface="Arial" charset="0"/>
                <a:ea typeface="ＭＳ Ｐゴシック" charset="0"/>
                <a:cs typeface="+mn-cs"/>
              </a:rPr>
              <a:t>RFvdW</a:t>
            </a:r>
            <a:r>
              <a:rPr kumimoji="0" lang="en-US" sz="1200" b="0" i="0" u="none" strike="noStrike" kern="1200" cap="none" spc="0" normalizeH="0" baseline="0" noProof="0" dirty="0">
                <a:ln>
                  <a:noFill/>
                </a:ln>
                <a:solidFill>
                  <a:srgbClr val="666666"/>
                </a:solidFill>
                <a:effectLst/>
                <a:uLnTx/>
                <a:uFillTx/>
                <a:latin typeface="Arial" charset="0"/>
                <a:ea typeface="ＭＳ Ｐゴシック" charset="0"/>
                <a:cs typeface="+mn-cs"/>
              </a:rPr>
              <a:t>.</a:t>
            </a:r>
            <a:endParaRPr kumimoji="0" lang="en-US" sz="1200" b="0" i="0" u="none" strike="noStrike" kern="1200" cap="none" spc="0" normalizeH="0" baseline="0" noProof="0" dirty="0">
              <a:ln>
                <a:noFill/>
              </a:ln>
              <a:solidFill>
                <a:prstClr val="white"/>
              </a:solidFill>
              <a:effectLst/>
              <a:uLnTx/>
              <a:uFillTx/>
              <a:latin typeface="Times New Roman" charset="0"/>
              <a:ea typeface="ＭＳ Ｐゴシック" charset="0"/>
              <a:cs typeface="+mn-cs"/>
            </a:endParaRPr>
          </a:p>
        </p:txBody>
      </p:sp>
      <p:sp>
        <p:nvSpPr>
          <p:cNvPr id="45063" name="Text Box 7"/>
          <p:cNvSpPr txBox="1">
            <a:spLocks noChangeArrowheads="1"/>
          </p:cNvSpPr>
          <p:nvPr/>
        </p:nvSpPr>
        <p:spPr bwMode="auto">
          <a:xfrm>
            <a:off x="4754366" y="3786630"/>
            <a:ext cx="5322095" cy="1754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lvl1pPr>
              <a:defRPr sz="2400">
                <a:solidFill>
                  <a:schemeClr val="tx1"/>
                </a:solidFill>
                <a:latin typeface="Times New Roman" charset="0"/>
                <a:ea typeface="ＭＳ Ｐゴシック" charset="0"/>
              </a:defRPr>
            </a:lvl1pPr>
            <a:lvl2pPr indent="-342900">
              <a:defRPr sz="2400">
                <a:solidFill>
                  <a:schemeClr val="tx1"/>
                </a:solidFill>
                <a:latin typeface="Times New Roman" charset="0"/>
                <a:ea typeface="ＭＳ Ｐゴシック" charset="0"/>
              </a:defRPr>
            </a:lvl2pPr>
            <a:lvl3pPr marL="857250" indent="-285750">
              <a:defRPr sz="2400">
                <a:solidFill>
                  <a:schemeClr val="tx1"/>
                </a:solidFill>
                <a:latin typeface="Times New Roman" charset="0"/>
                <a:ea typeface="ＭＳ Ｐゴシック" charset="0"/>
              </a:defRPr>
            </a:lvl3pPr>
            <a:lvl4pPr marL="1257300" indent="-228600">
              <a:defRPr sz="2400">
                <a:solidFill>
                  <a:schemeClr val="tx1"/>
                </a:solidFill>
                <a:latin typeface="Times New Roman" charset="0"/>
                <a:ea typeface="ＭＳ Ｐゴシック" charset="0"/>
              </a:defRPr>
            </a:lvl4pPr>
            <a:lvl5pPr marL="1714500" indent="-228600">
              <a:defRPr sz="2400">
                <a:solidFill>
                  <a:schemeClr val="tx1"/>
                </a:solidFill>
                <a:latin typeface="Times New Roman" charset="0"/>
                <a:ea typeface="ＭＳ Ｐゴシック" charset="0"/>
              </a:defRPr>
            </a:lvl5pPr>
            <a:lvl6pPr marL="2171700" indent="-228600" fontAlgn="base">
              <a:spcBef>
                <a:spcPct val="0"/>
              </a:spcBef>
              <a:spcAft>
                <a:spcPct val="0"/>
              </a:spcAft>
              <a:defRPr sz="2400">
                <a:solidFill>
                  <a:schemeClr val="tx1"/>
                </a:solidFill>
                <a:latin typeface="Times New Roman" charset="0"/>
                <a:ea typeface="ＭＳ Ｐゴシック" charset="0"/>
              </a:defRPr>
            </a:lvl6pPr>
            <a:lvl7pPr marL="2628900" indent="-228600" fontAlgn="base">
              <a:spcBef>
                <a:spcPct val="0"/>
              </a:spcBef>
              <a:spcAft>
                <a:spcPct val="0"/>
              </a:spcAft>
              <a:defRPr sz="2400">
                <a:solidFill>
                  <a:schemeClr val="tx1"/>
                </a:solidFill>
                <a:latin typeface="Times New Roman" charset="0"/>
                <a:ea typeface="ＭＳ Ｐゴシック" charset="0"/>
              </a:defRPr>
            </a:lvl7pPr>
            <a:lvl8pPr marL="3086100" indent="-228600" fontAlgn="base">
              <a:spcBef>
                <a:spcPct val="0"/>
              </a:spcBef>
              <a:spcAft>
                <a:spcPct val="0"/>
              </a:spcAft>
              <a:defRPr sz="2400">
                <a:solidFill>
                  <a:schemeClr val="tx1"/>
                </a:solidFill>
                <a:latin typeface="Times New Roman" charset="0"/>
                <a:ea typeface="ＭＳ Ｐゴシック" charset="0"/>
              </a:defRPr>
            </a:lvl8pPr>
            <a:lvl9pPr marL="3543300" indent="-228600" fontAlgn="base">
              <a:spcBef>
                <a:spcPct val="0"/>
              </a:spcBef>
              <a:spcAft>
                <a:spcPct val="0"/>
              </a:spcAft>
              <a:defRPr sz="2400">
                <a:solidFill>
                  <a:schemeClr val="tx1"/>
                </a:solidFill>
                <a:latin typeface="Times New Roman" charset="0"/>
                <a:ea typeface="ＭＳ Ｐゴシック" charset="0"/>
              </a:defRPr>
            </a:lvl9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66666"/>
                </a:solidFill>
                <a:effectLst/>
                <a:uLnTx/>
                <a:uFillTx/>
                <a:latin typeface="Arial" charset="0"/>
                <a:ea typeface="ＭＳ Ｐゴシック" charset="0"/>
                <a:cs typeface="+mn-cs"/>
              </a:rPr>
              <a:t>http://</a:t>
            </a:r>
            <a:r>
              <a:rPr kumimoji="0" lang="en-US" sz="1200" b="0" i="0" u="none" strike="noStrike" kern="1200" cap="none" spc="0" normalizeH="0" baseline="0" noProof="0" dirty="0" err="1">
                <a:ln>
                  <a:noFill/>
                </a:ln>
                <a:solidFill>
                  <a:srgbClr val="666666"/>
                </a:solidFill>
                <a:effectLst/>
                <a:uLnTx/>
                <a:uFillTx/>
                <a:latin typeface="Arial" charset="0"/>
                <a:ea typeface="ＭＳ Ｐゴシック" charset="0"/>
                <a:cs typeface="+mn-cs"/>
              </a:rPr>
              <a:t>creativecommons.org</a:t>
            </a:r>
            <a:r>
              <a:rPr kumimoji="0" lang="en-US" sz="1200" b="0" i="0" u="none" strike="noStrike" kern="1200" cap="none" spc="0" normalizeH="0" baseline="0" noProof="0" dirty="0">
                <a:ln>
                  <a:noFill/>
                </a:ln>
                <a:solidFill>
                  <a:srgbClr val="666666"/>
                </a:solidFill>
                <a:effectLst/>
                <a:uLnTx/>
                <a:uFillTx/>
                <a:latin typeface="Arial" charset="0"/>
                <a:ea typeface="ＭＳ Ｐゴシック" charset="0"/>
                <a:cs typeface="+mn-cs"/>
              </a:rPr>
              <a:t>/licenses/by-</a:t>
            </a:r>
            <a:r>
              <a:rPr kumimoji="0" lang="en-US" sz="1200" b="0" i="0" u="none" strike="noStrike" kern="1200" cap="none" spc="0" normalizeH="0" baseline="0" noProof="0" dirty="0" err="1">
                <a:ln>
                  <a:noFill/>
                </a:ln>
                <a:solidFill>
                  <a:srgbClr val="666666"/>
                </a:solidFill>
                <a:effectLst/>
                <a:uLnTx/>
                <a:uFillTx/>
                <a:latin typeface="Arial" charset="0"/>
                <a:ea typeface="ＭＳ Ｐゴシック" charset="0"/>
                <a:cs typeface="+mn-cs"/>
              </a:rPr>
              <a:t>nc</a:t>
            </a:r>
            <a:r>
              <a:rPr kumimoji="0" lang="en-US" sz="1200" b="0" i="0" u="none" strike="noStrike" kern="1200" cap="none" spc="0" normalizeH="0" baseline="0" noProof="0" dirty="0">
                <a:ln>
                  <a:noFill/>
                </a:ln>
                <a:solidFill>
                  <a:srgbClr val="666666"/>
                </a:solidFill>
                <a:effectLst/>
                <a:uLnTx/>
                <a:uFillTx/>
                <a:latin typeface="Arial" charset="0"/>
                <a:ea typeface="ＭＳ Ｐゴシック" charset="0"/>
                <a:cs typeface="+mn-cs"/>
              </a:rPr>
              <a:t>-</a:t>
            </a:r>
            <a:r>
              <a:rPr kumimoji="0" lang="en-US" sz="1200" b="0" i="0" u="none" strike="noStrike" kern="1200" cap="none" spc="0" normalizeH="0" baseline="0" noProof="0" dirty="0" err="1">
                <a:ln>
                  <a:noFill/>
                </a:ln>
                <a:solidFill>
                  <a:srgbClr val="666666"/>
                </a:solidFill>
                <a:effectLst/>
                <a:uLnTx/>
                <a:uFillTx/>
                <a:latin typeface="Arial" charset="0"/>
                <a:ea typeface="ＭＳ Ｐゴシック" charset="0"/>
                <a:cs typeface="+mn-cs"/>
              </a:rPr>
              <a:t>sa</a:t>
            </a:r>
            <a:r>
              <a:rPr kumimoji="0" lang="en-US" sz="1200" b="0" i="0" u="none" strike="noStrike" kern="1200" cap="none" spc="0" normalizeH="0" baseline="0" noProof="0" dirty="0">
                <a:ln>
                  <a:noFill/>
                </a:ln>
                <a:solidFill>
                  <a:srgbClr val="666666"/>
                </a:solidFill>
                <a:effectLst/>
                <a:uLnTx/>
                <a:uFillTx/>
                <a:latin typeface="Arial" charset="0"/>
                <a:ea typeface="ＭＳ Ｐゴシック" charset="0"/>
                <a:cs typeface="+mn-cs"/>
              </a:rPr>
              <a:t>/3.0/</a:t>
            </a:r>
          </a:p>
        </p:txBody>
      </p:sp>
      <p:pic>
        <p:nvPicPr>
          <p:cNvPr id="8" name="Picture 7"/>
          <p:cNvPicPr/>
          <p:nvPr/>
        </p:nvPicPr>
        <p:blipFill>
          <a:blip r:embed="rId2" cstate="print"/>
          <a:srcRect l="1858" t="50484" r="35570" b="23202"/>
          <a:stretch>
            <a:fillRect/>
          </a:stretch>
        </p:blipFill>
        <p:spPr bwMode="auto">
          <a:xfrm>
            <a:off x="3129811" y="197064"/>
            <a:ext cx="6248067" cy="2123909"/>
          </a:xfrm>
          <a:prstGeom prst="rect">
            <a:avLst/>
          </a:prstGeom>
          <a:noFill/>
          <a:ln w="9525">
            <a:noFill/>
            <a:miter lim="800000"/>
            <a:headEnd/>
            <a:tailEnd/>
          </a:ln>
        </p:spPr>
      </p:pic>
      <p:sp>
        <p:nvSpPr>
          <p:cNvPr id="2" name="Rectangle 1"/>
          <p:cNvSpPr/>
          <p:nvPr/>
        </p:nvSpPr>
        <p:spPr>
          <a:xfrm>
            <a:off x="4759469" y="5790302"/>
            <a:ext cx="3089307" cy="297004"/>
          </a:xfrm>
          <a:prstGeom prst="rect">
            <a:avLst/>
          </a:prstGeom>
        </p:spPr>
        <p:txBody>
          <a:bodyPr wrap="none">
            <a:spAutoFit/>
          </a:body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666666"/>
                </a:solidFill>
                <a:effectLst/>
                <a:uLnTx/>
                <a:uFillTx/>
                <a:latin typeface="Arial" charset="0"/>
                <a:ea typeface="+mn-ea"/>
                <a:cs typeface="+mn-cs"/>
                <a:hlinkClick r:id="rId3"/>
              </a:rPr>
              <a:t>http://creativecommons.org/licenses/</a:t>
            </a:r>
            <a:endParaRPr kumimoji="0" lang="en-US" sz="1400" b="0" i="0" u="none" strike="noStrike" kern="1200" cap="none" spc="0" normalizeH="0" baseline="0" noProof="0">
              <a:ln>
                <a:noFill/>
              </a:ln>
              <a:solidFill>
                <a:srgbClr val="666666"/>
              </a:solidFill>
              <a:effectLst/>
              <a:uLnTx/>
              <a:uFillTx/>
              <a:latin typeface="Arial" charset="0"/>
              <a:ea typeface="+mn-ea"/>
              <a:cs typeface="+mn-cs"/>
            </a:endParaRPr>
          </a:p>
        </p:txBody>
      </p:sp>
      <p:sp>
        <p:nvSpPr>
          <p:cNvPr id="3" name="Rectangle 2"/>
          <p:cNvSpPr/>
          <p:nvPr/>
        </p:nvSpPr>
        <p:spPr>
          <a:xfrm>
            <a:off x="4754367" y="5143971"/>
            <a:ext cx="5742795"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80808">
                    <a:lumMod val="75000"/>
                    <a:lumOff val="25000"/>
                  </a:srgbClr>
                </a:solidFill>
                <a:effectLst/>
                <a:uLnTx/>
                <a:uFillTx/>
                <a:latin typeface="Arial"/>
                <a:ea typeface="+mn-ea"/>
                <a:cs typeface="+mn-cs"/>
                <a:hlinkClick r:id="rId4"/>
              </a:rPr>
              <a:t>http://empoweringthenatives.edublogs.org/2012/03/15/creative-commons-licenses/</a:t>
            </a:r>
            <a:endParaRPr kumimoji="0" lang="en-US" sz="1400" b="0" i="0" u="none" strike="noStrike" kern="1200" cap="none" spc="0" normalizeH="0" baseline="0" noProof="0">
              <a:ln>
                <a:noFill/>
              </a:ln>
              <a:solidFill>
                <a:srgbClr val="080808">
                  <a:lumMod val="75000"/>
                  <a:lumOff val="25000"/>
                </a:srgbClr>
              </a:solidFill>
              <a:effectLst/>
              <a:uLnTx/>
              <a:uFillTx/>
              <a:latin typeface="Arial"/>
              <a:ea typeface="+mn-ea"/>
              <a:cs typeface="+mn-cs"/>
            </a:endParaRPr>
          </a:p>
        </p:txBody>
      </p:sp>
      <p:pic>
        <p:nvPicPr>
          <p:cNvPr id="4" name="Picture 3"/>
          <p:cNvPicPr>
            <a:picLocks noChangeAspect="1"/>
          </p:cNvPicPr>
          <p:nvPr/>
        </p:nvPicPr>
        <p:blipFill>
          <a:blip r:embed="rId5"/>
          <a:stretch>
            <a:fillRect/>
          </a:stretch>
        </p:blipFill>
        <p:spPr>
          <a:xfrm>
            <a:off x="1662683" y="4010005"/>
            <a:ext cx="2241803" cy="2690163"/>
          </a:xfrm>
          <a:prstGeom prst="rect">
            <a:avLst/>
          </a:prstGeom>
        </p:spPr>
      </p:pic>
      <p:pic>
        <p:nvPicPr>
          <p:cNvPr id="5" name="Picture 4"/>
          <p:cNvPicPr>
            <a:picLocks noChangeAspect="1"/>
          </p:cNvPicPr>
          <p:nvPr/>
        </p:nvPicPr>
        <p:blipFill>
          <a:blip r:embed="rId6"/>
          <a:stretch>
            <a:fillRect/>
          </a:stretch>
        </p:blipFill>
        <p:spPr>
          <a:xfrm>
            <a:off x="3142262" y="2528513"/>
            <a:ext cx="3227364" cy="1129177"/>
          </a:xfrm>
          <a:prstGeom prst="rect">
            <a:avLst/>
          </a:prstGeom>
        </p:spPr>
      </p:pic>
      <p:sp>
        <p:nvSpPr>
          <p:cNvPr id="16" name="Slide Number Placeholder 1">
            <a:extLst>
              <a:ext uri="{FF2B5EF4-FFF2-40B4-BE49-F238E27FC236}">
                <a16:creationId xmlns:a16="http://schemas.microsoft.com/office/drawing/2014/main" id="{387D6ED7-E354-C646-84CF-7D1ED07EB8A6}"/>
              </a:ext>
            </a:extLst>
          </p:cNvPr>
          <p:cNvSpPr>
            <a:spLocks noGrp="1"/>
          </p:cNvSpPr>
          <p:nvPr>
            <p:ph type="sldNum" idx="12"/>
          </p:nvPr>
        </p:nvSpPr>
        <p:spPr>
          <a:xfrm>
            <a:off x="11472597" y="6409128"/>
            <a:ext cx="719404" cy="52469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2133" b="0" i="0" u="none" strike="noStrike" kern="1200" cap="none" spc="0" normalizeH="0" baseline="0" noProof="0">
                <a:ln>
                  <a:noFill/>
                </a:ln>
                <a:solidFill>
                  <a:srgbClr val="000000"/>
                </a:solidFill>
                <a:effectLst/>
                <a:uLnTx/>
                <a:uFillTx/>
                <a:latin typeface="Baloo" panose="03080902040302020200" pitchFamily="66" charset="77"/>
                <a:ea typeface="+mn-ea"/>
                <a:cs typeface="Baloo" panose="03080902040302020200" pitchFamily="66" charset="77"/>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 sz="2133" b="0" i="0" u="none" strike="noStrike" kern="1200" cap="none" spc="0" normalizeH="0" baseline="0" noProof="0">
              <a:ln>
                <a:noFill/>
              </a:ln>
              <a:solidFill>
                <a:srgbClr val="000000"/>
              </a:solidFill>
              <a:effectLst/>
              <a:uLnTx/>
              <a:uFillTx/>
              <a:latin typeface="Baloo" panose="03080902040302020200" pitchFamily="66" charset="77"/>
              <a:ea typeface="+mn-ea"/>
              <a:cs typeface="Baloo" panose="03080902040302020200" pitchFamily="66" charset="77"/>
            </a:endParaRPr>
          </a:p>
        </p:txBody>
      </p:sp>
      <p:pic>
        <p:nvPicPr>
          <p:cNvPr id="17" name="Picture 16">
            <a:extLst>
              <a:ext uri="{FF2B5EF4-FFF2-40B4-BE49-F238E27FC236}">
                <a16:creationId xmlns:a16="http://schemas.microsoft.com/office/drawing/2014/main" id="{9B46F137-99B6-7846-B15D-CEB4E15AEF68}"/>
              </a:ext>
            </a:extLst>
          </p:cNvPr>
          <p:cNvPicPr>
            <a:picLocks noChangeAspect="1"/>
          </p:cNvPicPr>
          <p:nvPr/>
        </p:nvPicPr>
        <p:blipFill>
          <a:blip r:embed="rId7"/>
          <a:stretch>
            <a:fillRect/>
          </a:stretch>
        </p:blipFill>
        <p:spPr>
          <a:xfrm>
            <a:off x="11274162" y="56703"/>
            <a:ext cx="866492" cy="866492"/>
          </a:xfrm>
          <a:prstGeom prst="rect">
            <a:avLst/>
          </a:prstGeom>
        </p:spPr>
      </p:pic>
    </p:spTree>
    <p:extLst>
      <p:ext uri="{BB962C8B-B14F-4D97-AF65-F5344CB8AC3E}">
        <p14:creationId xmlns:p14="http://schemas.microsoft.com/office/powerpoint/2010/main" val="666461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7D1113-AFE6-8E42-8D56-96A18A233D57}"/>
              </a:ext>
            </a:extLst>
          </p:cNvPr>
          <p:cNvPicPr>
            <a:picLocks noChangeAspect="1"/>
          </p:cNvPicPr>
          <p:nvPr/>
        </p:nvPicPr>
        <p:blipFill>
          <a:blip r:embed="rId2"/>
          <a:stretch>
            <a:fillRect/>
          </a:stretch>
        </p:blipFill>
        <p:spPr>
          <a:xfrm>
            <a:off x="1143000" y="0"/>
            <a:ext cx="9906000" cy="6858000"/>
          </a:xfrm>
          <a:prstGeom prst="rect">
            <a:avLst/>
          </a:prstGeom>
        </p:spPr>
      </p:pic>
      <p:sp>
        <p:nvSpPr>
          <p:cNvPr id="4" name="Slide Number Placeholder 1">
            <a:extLst>
              <a:ext uri="{FF2B5EF4-FFF2-40B4-BE49-F238E27FC236}">
                <a16:creationId xmlns:a16="http://schemas.microsoft.com/office/drawing/2014/main" id="{B5C45FAA-7791-A34F-AD5E-B74CB3F265B4}"/>
              </a:ext>
            </a:extLst>
          </p:cNvPr>
          <p:cNvSpPr>
            <a:spLocks noGrp="1"/>
          </p:cNvSpPr>
          <p:nvPr>
            <p:ph type="sldNum" idx="12"/>
          </p:nvPr>
        </p:nvSpPr>
        <p:spPr>
          <a:xfrm>
            <a:off x="11472597" y="6409128"/>
            <a:ext cx="719404" cy="52469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2133" b="0" i="0" u="none" strike="noStrike" kern="1200" cap="none" spc="0" normalizeH="0" baseline="0" noProof="0">
                <a:ln>
                  <a:noFill/>
                </a:ln>
                <a:solidFill>
                  <a:srgbClr val="000000"/>
                </a:solidFill>
                <a:effectLst/>
                <a:uLnTx/>
                <a:uFillTx/>
                <a:latin typeface="Baloo" panose="03080902040302020200" pitchFamily="66" charset="77"/>
                <a:ea typeface="+mn-ea"/>
                <a:cs typeface="Baloo" panose="03080902040302020200" pitchFamily="66" charset="77"/>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 sz="2133" b="0" i="0" u="none" strike="noStrike" kern="1200" cap="none" spc="0" normalizeH="0" baseline="0" noProof="0">
              <a:ln>
                <a:noFill/>
              </a:ln>
              <a:solidFill>
                <a:srgbClr val="000000"/>
              </a:solidFill>
              <a:effectLst/>
              <a:uLnTx/>
              <a:uFillTx/>
              <a:latin typeface="Baloo" panose="03080902040302020200" pitchFamily="66" charset="77"/>
              <a:ea typeface="+mn-ea"/>
              <a:cs typeface="Baloo" panose="03080902040302020200" pitchFamily="66" charset="77"/>
            </a:endParaRPr>
          </a:p>
        </p:txBody>
      </p:sp>
      <p:pic>
        <p:nvPicPr>
          <p:cNvPr id="6" name="Picture 5">
            <a:extLst>
              <a:ext uri="{FF2B5EF4-FFF2-40B4-BE49-F238E27FC236}">
                <a16:creationId xmlns:a16="http://schemas.microsoft.com/office/drawing/2014/main" id="{E67D7005-67C7-B74A-AAE4-032515516005}"/>
              </a:ext>
            </a:extLst>
          </p:cNvPr>
          <p:cNvPicPr>
            <a:picLocks noChangeAspect="1"/>
          </p:cNvPicPr>
          <p:nvPr/>
        </p:nvPicPr>
        <p:blipFill>
          <a:blip r:embed="rId3"/>
          <a:stretch>
            <a:fillRect/>
          </a:stretch>
        </p:blipFill>
        <p:spPr>
          <a:xfrm>
            <a:off x="11274162" y="56703"/>
            <a:ext cx="866492" cy="866492"/>
          </a:xfrm>
          <a:prstGeom prst="rect">
            <a:avLst/>
          </a:prstGeom>
        </p:spPr>
      </p:pic>
    </p:spTree>
    <p:extLst>
      <p:ext uri="{BB962C8B-B14F-4D97-AF65-F5344CB8AC3E}">
        <p14:creationId xmlns:p14="http://schemas.microsoft.com/office/powerpoint/2010/main" val="2082146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125285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XOR</a:t>
            </a:r>
            <a:r>
              <a:rPr spc="-80">
                <a:solidFill>
                  <a:srgbClr val="FFFFFF"/>
                </a:solidFill>
                <a:latin typeface="Roboto"/>
                <a:cs typeface="Roboto"/>
              </a:rPr>
              <a:t> </a:t>
            </a:r>
            <a:r>
              <a:rPr spc="-5">
                <a:solidFill>
                  <a:srgbClr val="FFFFFF"/>
                </a:solidFill>
                <a:latin typeface="Roboto"/>
                <a:cs typeface="Roboto"/>
              </a:rPr>
              <a:t>Puzzle!</a:t>
            </a:r>
            <a:endParaRPr>
              <a:latin typeface="Roboto"/>
              <a:cs typeface="Roboto"/>
            </a:endParaRPr>
          </a:p>
        </p:txBody>
      </p:sp>
      <p:sp>
        <p:nvSpPr>
          <p:cNvPr id="4" name="Rectangle 3">
            <a:extLst>
              <a:ext uri="{FF2B5EF4-FFF2-40B4-BE49-F238E27FC236}">
                <a16:creationId xmlns:a16="http://schemas.microsoft.com/office/drawing/2014/main" id="{17BFA813-FF64-B74E-B0E0-05658B4FBFE3}"/>
              </a:ext>
            </a:extLst>
          </p:cNvPr>
          <p:cNvSpPr/>
          <p:nvPr/>
        </p:nvSpPr>
        <p:spPr>
          <a:xfrm>
            <a:off x="906091" y="528324"/>
            <a:ext cx="2831224" cy="369332"/>
          </a:xfrm>
          <a:prstGeom prst="rect">
            <a:avLst/>
          </a:prstGeom>
        </p:spPr>
        <p:txBody>
          <a:bodyPr wrap="none">
            <a:spAutoFit/>
          </a:bodyPr>
          <a:lstStyle/>
          <a:p>
            <a:r>
              <a:rPr lang="en-GB" b="1" dirty="0" err="1">
                <a:latin typeface="Segoe UI" panose="020B0502040204020203" pitchFamily="34" charset="0"/>
              </a:rPr>
              <a:t>Raiklin</a:t>
            </a:r>
            <a:r>
              <a:rPr lang="en-GB" b="1" dirty="0">
                <a:latin typeface="Segoe UI" panose="020B0502040204020203" pitchFamily="34" charset="0"/>
              </a:rPr>
              <a:t> Felicia (0786789)</a:t>
            </a:r>
            <a:endParaRPr lang="en-GB" b="1" i="0" dirty="0">
              <a:effectLst/>
              <a:latin typeface="Segoe UI" panose="020B0502040204020203" pitchFamily="34" charset="0"/>
            </a:endParaRPr>
          </a:p>
        </p:txBody>
      </p:sp>
      <p:pic>
        <p:nvPicPr>
          <p:cNvPr id="5" name="Picture 4">
            <a:extLst>
              <a:ext uri="{FF2B5EF4-FFF2-40B4-BE49-F238E27FC236}">
                <a16:creationId xmlns:a16="http://schemas.microsoft.com/office/drawing/2014/main" id="{EAEB8AB5-2700-E544-8817-9642FA017259}"/>
              </a:ext>
            </a:extLst>
          </p:cNvPr>
          <p:cNvPicPr>
            <a:picLocks noChangeAspect="1"/>
          </p:cNvPicPr>
          <p:nvPr/>
        </p:nvPicPr>
        <p:blipFill>
          <a:blip r:embed="rId2"/>
          <a:stretch>
            <a:fillRect/>
          </a:stretch>
        </p:blipFill>
        <p:spPr>
          <a:xfrm>
            <a:off x="1018571" y="1548163"/>
            <a:ext cx="10646780" cy="4386773"/>
          </a:xfrm>
          <a:prstGeom prst="rect">
            <a:avLst/>
          </a:prstGeom>
        </p:spPr>
      </p:pic>
    </p:spTree>
    <p:extLst>
      <p:ext uri="{BB962C8B-B14F-4D97-AF65-F5344CB8AC3E}">
        <p14:creationId xmlns:p14="http://schemas.microsoft.com/office/powerpoint/2010/main" val="1170254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44F5DA1-FE90-5644-9957-47CBB580A393}"/>
              </a:ext>
            </a:extLst>
          </p:cNvPr>
          <p:cNvPicPr>
            <a:picLocks noChangeAspect="1"/>
          </p:cNvPicPr>
          <p:nvPr/>
        </p:nvPicPr>
        <p:blipFill>
          <a:blip r:embed="rId2"/>
          <a:stretch>
            <a:fillRect/>
          </a:stretch>
        </p:blipFill>
        <p:spPr>
          <a:xfrm>
            <a:off x="8704162" y="1088695"/>
            <a:ext cx="2579454" cy="1202933"/>
          </a:xfrm>
          <a:prstGeom prst="rect">
            <a:avLst/>
          </a:prstGeom>
        </p:spPr>
      </p:pic>
      <p:sp>
        <p:nvSpPr>
          <p:cNvPr id="2" name="object 2"/>
          <p:cNvSpPr txBox="1">
            <a:spLocks noGrp="1"/>
          </p:cNvSpPr>
          <p:nvPr>
            <p:ph type="title"/>
          </p:nvPr>
        </p:nvSpPr>
        <p:spPr>
          <a:xfrm>
            <a:off x="1033195" y="346488"/>
            <a:ext cx="10830856" cy="3339247"/>
          </a:xfrm>
          <a:prstGeom prst="rect">
            <a:avLst/>
          </a:prstGeom>
        </p:spPr>
        <p:txBody>
          <a:bodyPr vert="horz" wrap="square" lIns="0" tIns="11430" rIns="0" bIns="0" rtlCol="0" anchor="ctr">
            <a:spAutoFit/>
          </a:bodyPr>
          <a:lstStyle/>
          <a:p>
            <a:pPr marL="1954530">
              <a:lnSpc>
                <a:spcPct val="100000"/>
              </a:lnSpc>
              <a:spcBef>
                <a:spcPts val="90"/>
              </a:spcBef>
            </a:pPr>
            <a:r>
              <a:rPr spc="-18" dirty="0"/>
              <a:t>Lecture</a:t>
            </a:r>
            <a:r>
              <a:rPr lang="nl-NL" spc="-18" dirty="0"/>
              <a:t> 05</a:t>
            </a:r>
            <a:endParaRPr spc="-18" dirty="0"/>
          </a:p>
          <a:p>
            <a:pPr marL="11430" marR="4572">
              <a:lnSpc>
                <a:spcPct val="184000"/>
              </a:lnSpc>
              <a:spcBef>
                <a:spcPts val="827"/>
              </a:spcBef>
            </a:pPr>
            <a:r>
              <a:rPr sz="2160" spc="-5" dirty="0">
                <a:solidFill>
                  <a:srgbClr val="AB1500"/>
                </a:solidFill>
              </a:rPr>
              <a:t>Basic deﬁnitions</a:t>
            </a:r>
            <a:r>
              <a:rPr sz="2160" dirty="0">
                <a:solidFill>
                  <a:srgbClr val="AB1500"/>
                </a:solidFill>
              </a:rPr>
              <a:t> and</a:t>
            </a:r>
            <a:r>
              <a:rPr sz="2160" spc="-5" dirty="0">
                <a:solidFill>
                  <a:srgbClr val="AB1500"/>
                </a:solidFill>
              </a:rPr>
              <a:t> concepts</a:t>
            </a:r>
            <a:r>
              <a:rPr lang="nl-NL" sz="2160" spc="-5" dirty="0">
                <a:solidFill>
                  <a:srgbClr val="AB1500"/>
                </a:solidFill>
              </a:rPr>
              <a:t> of Machine Learning (ML) PART03</a:t>
            </a:r>
            <a:r>
              <a:rPr sz="2160" spc="-5" dirty="0">
                <a:solidFill>
                  <a:srgbClr val="000000"/>
                </a:solidFill>
              </a:rPr>
              <a:t>. </a:t>
            </a:r>
            <a:r>
              <a:rPr sz="2160" dirty="0">
                <a:solidFill>
                  <a:srgbClr val="000000"/>
                </a:solidFill>
              </a:rPr>
              <a:t> </a:t>
            </a:r>
            <a:br>
              <a:rPr lang="nl-NL" sz="2160" dirty="0">
                <a:solidFill>
                  <a:srgbClr val="000000"/>
                </a:solidFill>
              </a:rPr>
            </a:br>
            <a:r>
              <a:rPr lang="nl-NL" sz="2160" dirty="0">
                <a:solidFill>
                  <a:srgbClr val="000000"/>
                </a:solidFill>
              </a:rPr>
              <a:t>How </a:t>
            </a:r>
            <a:r>
              <a:rPr lang="nl-NL" sz="2160" dirty="0" err="1">
                <a:solidFill>
                  <a:srgbClr val="000000"/>
                </a:solidFill>
              </a:rPr>
              <a:t>to</a:t>
            </a:r>
            <a:r>
              <a:rPr lang="nl-NL" sz="2160" dirty="0">
                <a:solidFill>
                  <a:srgbClr val="000000"/>
                </a:solidFill>
              </a:rPr>
              <a:t> get </a:t>
            </a:r>
            <a:r>
              <a:rPr lang="nl-NL" sz="2160" dirty="0" err="1">
                <a:solidFill>
                  <a:srgbClr val="000000"/>
                </a:solidFill>
              </a:rPr>
              <a:t>from</a:t>
            </a:r>
            <a:r>
              <a:rPr lang="nl-NL" sz="2160" dirty="0">
                <a:solidFill>
                  <a:srgbClr val="000000"/>
                </a:solidFill>
              </a:rPr>
              <a:t> ML </a:t>
            </a:r>
            <a:r>
              <a:rPr lang="nl-NL" sz="2160" dirty="0" err="1">
                <a:solidFill>
                  <a:srgbClr val="000000"/>
                </a:solidFill>
              </a:rPr>
              <a:t>concepts</a:t>
            </a:r>
            <a:r>
              <a:rPr lang="nl-NL" sz="2160" dirty="0">
                <a:solidFill>
                  <a:srgbClr val="000000"/>
                </a:solidFill>
              </a:rPr>
              <a:t> &amp; </a:t>
            </a:r>
            <a:r>
              <a:rPr lang="nl-NL" sz="2160" dirty="0" err="1">
                <a:solidFill>
                  <a:srgbClr val="000000"/>
                </a:solidFill>
              </a:rPr>
              <a:t>Models</a:t>
            </a:r>
            <a:r>
              <a:rPr lang="nl-NL" sz="2160" dirty="0">
                <a:solidFill>
                  <a:srgbClr val="000000"/>
                </a:solidFill>
              </a:rPr>
              <a:t> </a:t>
            </a:r>
            <a:r>
              <a:rPr lang="nl-NL" sz="2160" dirty="0" err="1">
                <a:solidFill>
                  <a:srgbClr val="000000"/>
                </a:solidFill>
              </a:rPr>
              <a:t>to</a:t>
            </a:r>
            <a:r>
              <a:rPr lang="nl-NL" sz="2160" dirty="0">
                <a:solidFill>
                  <a:srgbClr val="000000"/>
                </a:solidFill>
              </a:rPr>
              <a:t> Python code. </a:t>
            </a:r>
            <a:br>
              <a:rPr lang="nl-NL" sz="2160" dirty="0">
                <a:solidFill>
                  <a:srgbClr val="000000"/>
                </a:solidFill>
              </a:rPr>
            </a:br>
            <a:r>
              <a:rPr lang="nl-NL" sz="2160" dirty="0">
                <a:solidFill>
                  <a:srgbClr val="000000"/>
                </a:solidFill>
                <a:sym typeface="Wingdings" pitchFamily="2" charset="2"/>
              </a:rPr>
              <a:t></a:t>
            </a:r>
            <a:r>
              <a:rPr lang="nl-NL" sz="2800" b="1" dirty="0">
                <a:solidFill>
                  <a:srgbClr val="000000"/>
                </a:solidFill>
              </a:rPr>
              <a:t>How </a:t>
            </a:r>
            <a:r>
              <a:rPr lang="nl-NL" sz="2800" b="1" dirty="0" err="1">
                <a:solidFill>
                  <a:srgbClr val="000000"/>
                </a:solidFill>
              </a:rPr>
              <a:t>to</a:t>
            </a:r>
            <a:r>
              <a:rPr lang="nl-NL" sz="2800" b="1" dirty="0">
                <a:solidFill>
                  <a:srgbClr val="000000"/>
                </a:solidFill>
              </a:rPr>
              <a:t> </a:t>
            </a:r>
            <a:r>
              <a:rPr lang="nl-NL" sz="2800" b="1" dirty="0" err="1">
                <a:solidFill>
                  <a:srgbClr val="C00000"/>
                </a:solidFill>
              </a:rPr>
              <a:t>explain</a:t>
            </a:r>
            <a:r>
              <a:rPr lang="nl-NL" sz="2800" b="1" dirty="0">
                <a:solidFill>
                  <a:srgbClr val="C00000"/>
                </a:solidFill>
              </a:rPr>
              <a:t>/design </a:t>
            </a:r>
            <a:r>
              <a:rPr lang="nl-NL" sz="2800" b="1" dirty="0">
                <a:solidFill>
                  <a:srgbClr val="000000"/>
                </a:solidFill>
              </a:rPr>
              <a:t>a </a:t>
            </a:r>
            <a:r>
              <a:rPr lang="nl-NL" sz="2800" b="1" dirty="0" err="1">
                <a:solidFill>
                  <a:srgbClr val="000000"/>
                </a:solidFill>
              </a:rPr>
              <a:t>Neural</a:t>
            </a:r>
            <a:r>
              <a:rPr lang="nl-NL" sz="2800" b="1" dirty="0">
                <a:solidFill>
                  <a:srgbClr val="000000"/>
                </a:solidFill>
              </a:rPr>
              <a:t> Network </a:t>
            </a:r>
            <a:r>
              <a:rPr lang="nl-NL" sz="2160" dirty="0">
                <a:solidFill>
                  <a:srgbClr val="000000"/>
                </a:solidFill>
                <a:sym typeface="Wingdings" pitchFamily="2" charset="2"/>
              </a:rPr>
              <a:t></a:t>
            </a:r>
            <a:br>
              <a:rPr lang="nl-NL" sz="2160" dirty="0">
                <a:solidFill>
                  <a:srgbClr val="000000"/>
                </a:solidFill>
              </a:rPr>
            </a:br>
            <a:r>
              <a:rPr lang="nl-NL" sz="2160" dirty="0">
                <a:solidFill>
                  <a:srgbClr val="C00000"/>
                </a:solidFill>
              </a:rPr>
              <a:t>TENSORFLOW PLAYGROUND</a:t>
            </a:r>
            <a:endParaRPr sz="2800" b="1" dirty="0">
              <a:solidFill>
                <a:srgbClr val="FF0000"/>
              </a:solidFill>
            </a:endParaRPr>
          </a:p>
        </p:txBody>
      </p:sp>
      <p:pic>
        <p:nvPicPr>
          <p:cNvPr id="3" name="object 3"/>
          <p:cNvPicPr/>
          <p:nvPr/>
        </p:nvPicPr>
        <p:blipFill>
          <a:blip r:embed="rId3" cstate="print"/>
          <a:stretch>
            <a:fillRect/>
          </a:stretch>
        </p:blipFill>
        <p:spPr>
          <a:xfrm>
            <a:off x="708110" y="1406992"/>
            <a:ext cx="183800" cy="169183"/>
          </a:xfrm>
          <a:prstGeom prst="rect">
            <a:avLst/>
          </a:prstGeom>
        </p:spPr>
      </p:pic>
      <p:pic>
        <p:nvPicPr>
          <p:cNvPr id="4" name="object 4"/>
          <p:cNvPicPr/>
          <p:nvPr/>
        </p:nvPicPr>
        <p:blipFill>
          <a:blip r:embed="rId3" cstate="print"/>
          <a:stretch>
            <a:fillRect/>
          </a:stretch>
        </p:blipFill>
        <p:spPr>
          <a:xfrm>
            <a:off x="706769" y="2016111"/>
            <a:ext cx="183800" cy="169183"/>
          </a:xfrm>
          <a:prstGeom prst="rect">
            <a:avLst/>
          </a:prstGeom>
        </p:spPr>
      </p:pic>
      <p:pic>
        <p:nvPicPr>
          <p:cNvPr id="5" name="Picture 4">
            <a:extLst>
              <a:ext uri="{FF2B5EF4-FFF2-40B4-BE49-F238E27FC236}">
                <a16:creationId xmlns:a16="http://schemas.microsoft.com/office/drawing/2014/main" id="{7AC16B26-F740-EE40-BC7F-E901516866A1}"/>
              </a:ext>
            </a:extLst>
          </p:cNvPr>
          <p:cNvPicPr>
            <a:picLocks noChangeAspect="1"/>
          </p:cNvPicPr>
          <p:nvPr/>
        </p:nvPicPr>
        <p:blipFill>
          <a:blip r:embed="rId4"/>
          <a:stretch>
            <a:fillRect/>
          </a:stretch>
        </p:blipFill>
        <p:spPr>
          <a:xfrm>
            <a:off x="7002616" y="3429000"/>
            <a:ext cx="4768835" cy="3230739"/>
          </a:xfrm>
          <a:prstGeom prst="rect">
            <a:avLst/>
          </a:prstGeom>
        </p:spPr>
      </p:pic>
      <p:pic>
        <p:nvPicPr>
          <p:cNvPr id="35" name="object 3">
            <a:extLst>
              <a:ext uri="{FF2B5EF4-FFF2-40B4-BE49-F238E27FC236}">
                <a16:creationId xmlns:a16="http://schemas.microsoft.com/office/drawing/2014/main" id="{ABD03CB9-82C7-0B44-B34E-751ECDAA44DF}"/>
              </a:ext>
            </a:extLst>
          </p:cNvPr>
          <p:cNvPicPr/>
          <p:nvPr/>
        </p:nvPicPr>
        <p:blipFill>
          <a:blip r:embed="rId3" cstate="print"/>
          <a:stretch>
            <a:fillRect/>
          </a:stretch>
        </p:blipFill>
        <p:spPr>
          <a:xfrm>
            <a:off x="706769" y="3429000"/>
            <a:ext cx="183800" cy="169183"/>
          </a:xfrm>
          <a:prstGeom prst="rect">
            <a:avLst/>
          </a:prstGeom>
        </p:spPr>
      </p:pic>
    </p:spTree>
    <p:extLst>
      <p:ext uri="{BB962C8B-B14F-4D97-AF65-F5344CB8AC3E}">
        <p14:creationId xmlns:p14="http://schemas.microsoft.com/office/powerpoint/2010/main" val="37589547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125285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XOR</a:t>
            </a:r>
            <a:r>
              <a:rPr spc="-80">
                <a:solidFill>
                  <a:srgbClr val="FFFFFF"/>
                </a:solidFill>
                <a:latin typeface="Roboto"/>
                <a:cs typeface="Roboto"/>
              </a:rPr>
              <a:t> </a:t>
            </a:r>
            <a:r>
              <a:rPr spc="-5">
                <a:solidFill>
                  <a:srgbClr val="FFFFFF"/>
                </a:solidFill>
                <a:latin typeface="Roboto"/>
                <a:cs typeface="Roboto"/>
              </a:rPr>
              <a:t>Puzzle!</a:t>
            </a:r>
            <a:endParaRPr>
              <a:latin typeface="Roboto"/>
              <a:cs typeface="Roboto"/>
            </a:endParaRPr>
          </a:p>
        </p:txBody>
      </p:sp>
      <p:pic>
        <p:nvPicPr>
          <p:cNvPr id="11" name="Picture 10">
            <a:extLst>
              <a:ext uri="{FF2B5EF4-FFF2-40B4-BE49-F238E27FC236}">
                <a16:creationId xmlns:a16="http://schemas.microsoft.com/office/drawing/2014/main" id="{C834BF69-9BA5-D144-A208-E42433AF714B}"/>
              </a:ext>
            </a:extLst>
          </p:cNvPr>
          <p:cNvPicPr>
            <a:picLocks noChangeAspect="1"/>
          </p:cNvPicPr>
          <p:nvPr/>
        </p:nvPicPr>
        <p:blipFill>
          <a:blip r:embed="rId2"/>
          <a:stretch>
            <a:fillRect/>
          </a:stretch>
        </p:blipFill>
        <p:spPr>
          <a:xfrm>
            <a:off x="1025322" y="1122234"/>
            <a:ext cx="10301946" cy="5023923"/>
          </a:xfrm>
          <a:prstGeom prst="rect">
            <a:avLst/>
          </a:prstGeom>
        </p:spPr>
      </p:pic>
      <p:sp>
        <p:nvSpPr>
          <p:cNvPr id="12" name="Rectangle 11">
            <a:extLst>
              <a:ext uri="{FF2B5EF4-FFF2-40B4-BE49-F238E27FC236}">
                <a16:creationId xmlns:a16="http://schemas.microsoft.com/office/drawing/2014/main" id="{85A71A5F-13B6-534B-AD25-BAD7A6D83E38}"/>
              </a:ext>
            </a:extLst>
          </p:cNvPr>
          <p:cNvSpPr/>
          <p:nvPr/>
        </p:nvSpPr>
        <p:spPr>
          <a:xfrm>
            <a:off x="1018556" y="563413"/>
            <a:ext cx="2816540" cy="369332"/>
          </a:xfrm>
          <a:prstGeom prst="rect">
            <a:avLst/>
          </a:prstGeom>
        </p:spPr>
        <p:txBody>
          <a:bodyPr wrap="none">
            <a:spAutoFit/>
          </a:bodyPr>
          <a:lstStyle/>
          <a:p>
            <a:r>
              <a:rPr lang="en-GB" b="1" dirty="0">
                <a:latin typeface="Segoe UI" panose="020B0502040204020203" pitchFamily="34" charset="0"/>
              </a:rPr>
              <a:t>Jessy van Lier (0952765)</a:t>
            </a:r>
            <a:endParaRPr lang="en-GB" b="1" i="0" dirty="0">
              <a:effectLst/>
              <a:latin typeface="Segoe UI" panose="020B0502040204020203" pitchFamily="34" charset="0"/>
            </a:endParaRPr>
          </a:p>
        </p:txBody>
      </p:sp>
    </p:spTree>
    <p:extLst>
      <p:ext uri="{BB962C8B-B14F-4D97-AF65-F5344CB8AC3E}">
        <p14:creationId xmlns:p14="http://schemas.microsoft.com/office/powerpoint/2010/main" val="857224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125285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XOR</a:t>
            </a:r>
            <a:r>
              <a:rPr spc="-80">
                <a:solidFill>
                  <a:srgbClr val="FFFFFF"/>
                </a:solidFill>
                <a:latin typeface="Roboto"/>
                <a:cs typeface="Roboto"/>
              </a:rPr>
              <a:t> </a:t>
            </a:r>
            <a:r>
              <a:rPr spc="-5">
                <a:solidFill>
                  <a:srgbClr val="FFFFFF"/>
                </a:solidFill>
                <a:latin typeface="Roboto"/>
                <a:cs typeface="Roboto"/>
              </a:rPr>
              <a:t>Puzzle!</a:t>
            </a:r>
            <a:endParaRPr>
              <a:latin typeface="Roboto"/>
              <a:cs typeface="Roboto"/>
            </a:endParaRPr>
          </a:p>
        </p:txBody>
      </p:sp>
      <p:sp>
        <p:nvSpPr>
          <p:cNvPr id="3" name="Rectangle 2">
            <a:extLst>
              <a:ext uri="{FF2B5EF4-FFF2-40B4-BE49-F238E27FC236}">
                <a16:creationId xmlns:a16="http://schemas.microsoft.com/office/drawing/2014/main" id="{3EE1C52C-922C-0745-BD86-ED425352896C}"/>
              </a:ext>
            </a:extLst>
          </p:cNvPr>
          <p:cNvSpPr/>
          <p:nvPr/>
        </p:nvSpPr>
        <p:spPr>
          <a:xfrm>
            <a:off x="588676" y="378747"/>
            <a:ext cx="3618426" cy="369332"/>
          </a:xfrm>
          <a:prstGeom prst="rect">
            <a:avLst/>
          </a:prstGeom>
        </p:spPr>
        <p:txBody>
          <a:bodyPr wrap="none">
            <a:spAutoFit/>
          </a:bodyPr>
          <a:lstStyle/>
          <a:p>
            <a:r>
              <a:rPr lang="en-GB" b="1" dirty="0">
                <a:latin typeface="Segoe UI" panose="020B0502040204020203" pitchFamily="34" charset="0"/>
              </a:rPr>
              <a:t>Yousef El </a:t>
            </a:r>
            <a:r>
              <a:rPr lang="en-GB" b="1" dirty="0" err="1">
                <a:latin typeface="Segoe UI" panose="020B0502040204020203" pitchFamily="34" charset="0"/>
              </a:rPr>
              <a:t>Mokaddem</a:t>
            </a:r>
            <a:r>
              <a:rPr lang="en-GB" b="1" dirty="0">
                <a:latin typeface="Segoe UI" panose="020B0502040204020203" pitchFamily="34" charset="0"/>
              </a:rPr>
              <a:t> (0950940)</a:t>
            </a:r>
            <a:endParaRPr lang="en-GB" b="1" i="0" dirty="0">
              <a:effectLst/>
              <a:latin typeface="Segoe UI" panose="020B0502040204020203" pitchFamily="34" charset="0"/>
            </a:endParaRPr>
          </a:p>
        </p:txBody>
      </p:sp>
      <p:pic>
        <p:nvPicPr>
          <p:cNvPr id="4" name="Picture 3">
            <a:extLst>
              <a:ext uri="{FF2B5EF4-FFF2-40B4-BE49-F238E27FC236}">
                <a16:creationId xmlns:a16="http://schemas.microsoft.com/office/drawing/2014/main" id="{80BD45F6-F748-2241-B216-7FAF9CB776BB}"/>
              </a:ext>
            </a:extLst>
          </p:cNvPr>
          <p:cNvPicPr>
            <a:picLocks noChangeAspect="1"/>
          </p:cNvPicPr>
          <p:nvPr/>
        </p:nvPicPr>
        <p:blipFill>
          <a:blip r:embed="rId2"/>
          <a:stretch>
            <a:fillRect/>
          </a:stretch>
        </p:blipFill>
        <p:spPr>
          <a:xfrm>
            <a:off x="1927185" y="1038071"/>
            <a:ext cx="7145508" cy="5316429"/>
          </a:xfrm>
          <a:prstGeom prst="rect">
            <a:avLst/>
          </a:prstGeom>
        </p:spPr>
      </p:pic>
    </p:spTree>
    <p:extLst>
      <p:ext uri="{BB962C8B-B14F-4D97-AF65-F5344CB8AC3E}">
        <p14:creationId xmlns:p14="http://schemas.microsoft.com/office/powerpoint/2010/main" val="781840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125285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XOR</a:t>
            </a:r>
            <a:r>
              <a:rPr spc="-80">
                <a:solidFill>
                  <a:srgbClr val="FFFFFF"/>
                </a:solidFill>
                <a:latin typeface="Roboto"/>
                <a:cs typeface="Roboto"/>
              </a:rPr>
              <a:t> </a:t>
            </a:r>
            <a:r>
              <a:rPr spc="-5">
                <a:solidFill>
                  <a:srgbClr val="FFFFFF"/>
                </a:solidFill>
                <a:latin typeface="Roboto"/>
                <a:cs typeface="Roboto"/>
              </a:rPr>
              <a:t>Puzzle!</a:t>
            </a:r>
            <a:endParaRPr>
              <a:latin typeface="Roboto"/>
              <a:cs typeface="Roboto"/>
            </a:endParaRPr>
          </a:p>
        </p:txBody>
      </p:sp>
      <p:sp>
        <p:nvSpPr>
          <p:cNvPr id="3" name="Rectangle 2">
            <a:extLst>
              <a:ext uri="{FF2B5EF4-FFF2-40B4-BE49-F238E27FC236}">
                <a16:creationId xmlns:a16="http://schemas.microsoft.com/office/drawing/2014/main" id="{FDCE1F97-BF6F-B54D-8178-64741DC20AB3}"/>
              </a:ext>
            </a:extLst>
          </p:cNvPr>
          <p:cNvSpPr/>
          <p:nvPr/>
        </p:nvSpPr>
        <p:spPr>
          <a:xfrm>
            <a:off x="300344" y="194081"/>
            <a:ext cx="3107069" cy="369332"/>
          </a:xfrm>
          <a:prstGeom prst="rect">
            <a:avLst/>
          </a:prstGeom>
        </p:spPr>
        <p:txBody>
          <a:bodyPr wrap="none">
            <a:spAutoFit/>
          </a:bodyPr>
          <a:lstStyle/>
          <a:p>
            <a:r>
              <a:rPr lang="en-GB" b="1" dirty="0">
                <a:latin typeface="Segoe UI" panose="020B0502040204020203" pitchFamily="34" charset="0"/>
              </a:rPr>
              <a:t>Mark </a:t>
            </a:r>
            <a:r>
              <a:rPr lang="en-GB" b="1" dirty="0" err="1">
                <a:latin typeface="Segoe UI" panose="020B0502040204020203" pitchFamily="34" charset="0"/>
              </a:rPr>
              <a:t>Vollebregt</a:t>
            </a:r>
            <a:r>
              <a:rPr lang="en-GB" b="1" dirty="0">
                <a:latin typeface="Segoe UI" panose="020B0502040204020203" pitchFamily="34" charset="0"/>
              </a:rPr>
              <a:t> (0951040)</a:t>
            </a:r>
            <a:endParaRPr lang="en-GB" b="1" i="0" dirty="0">
              <a:effectLst/>
              <a:latin typeface="Segoe UI" panose="020B0502040204020203" pitchFamily="34" charset="0"/>
            </a:endParaRPr>
          </a:p>
        </p:txBody>
      </p:sp>
      <p:pic>
        <p:nvPicPr>
          <p:cNvPr id="4" name="Picture 3">
            <a:extLst>
              <a:ext uri="{FF2B5EF4-FFF2-40B4-BE49-F238E27FC236}">
                <a16:creationId xmlns:a16="http://schemas.microsoft.com/office/drawing/2014/main" id="{01E1B4F7-2B78-3C4E-8E6A-CEDC16A2BA63}"/>
              </a:ext>
            </a:extLst>
          </p:cNvPr>
          <p:cNvPicPr>
            <a:picLocks noChangeAspect="1"/>
          </p:cNvPicPr>
          <p:nvPr/>
        </p:nvPicPr>
        <p:blipFill>
          <a:blip r:embed="rId2"/>
          <a:stretch>
            <a:fillRect/>
          </a:stretch>
        </p:blipFill>
        <p:spPr>
          <a:xfrm>
            <a:off x="858381" y="1759351"/>
            <a:ext cx="11131062" cy="3678313"/>
          </a:xfrm>
          <a:prstGeom prst="rect">
            <a:avLst/>
          </a:prstGeom>
        </p:spPr>
      </p:pic>
    </p:spTree>
    <p:extLst>
      <p:ext uri="{BB962C8B-B14F-4D97-AF65-F5344CB8AC3E}">
        <p14:creationId xmlns:p14="http://schemas.microsoft.com/office/powerpoint/2010/main" val="3292030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6" y="263693"/>
            <a:ext cx="1252855"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XOR</a:t>
            </a:r>
            <a:r>
              <a:rPr spc="-80">
                <a:solidFill>
                  <a:srgbClr val="FFFFFF"/>
                </a:solidFill>
                <a:latin typeface="Roboto"/>
                <a:cs typeface="Roboto"/>
              </a:rPr>
              <a:t> </a:t>
            </a:r>
            <a:r>
              <a:rPr spc="-5">
                <a:solidFill>
                  <a:srgbClr val="FFFFFF"/>
                </a:solidFill>
                <a:latin typeface="Roboto"/>
                <a:cs typeface="Roboto"/>
              </a:rPr>
              <a:t>Puzzle!</a:t>
            </a:r>
            <a:endParaRPr>
              <a:latin typeface="Roboto"/>
              <a:cs typeface="Roboto"/>
            </a:endParaRPr>
          </a:p>
        </p:txBody>
      </p:sp>
      <p:sp>
        <p:nvSpPr>
          <p:cNvPr id="3" name="Rectangle 2">
            <a:extLst>
              <a:ext uri="{FF2B5EF4-FFF2-40B4-BE49-F238E27FC236}">
                <a16:creationId xmlns:a16="http://schemas.microsoft.com/office/drawing/2014/main" id="{7DA1C514-CA7E-484D-BEB9-A2F71523DB8C}"/>
              </a:ext>
            </a:extLst>
          </p:cNvPr>
          <p:cNvSpPr/>
          <p:nvPr/>
        </p:nvSpPr>
        <p:spPr>
          <a:xfrm>
            <a:off x="494965" y="378747"/>
            <a:ext cx="3111365" cy="369332"/>
          </a:xfrm>
          <a:prstGeom prst="rect">
            <a:avLst/>
          </a:prstGeom>
        </p:spPr>
        <p:txBody>
          <a:bodyPr wrap="none">
            <a:spAutoFit/>
          </a:bodyPr>
          <a:lstStyle/>
          <a:p>
            <a:r>
              <a:rPr lang="en-GB" b="1" dirty="0">
                <a:latin typeface="Segoe UI" panose="020B0502040204020203" pitchFamily="34" charset="0"/>
              </a:rPr>
              <a:t>Martin </a:t>
            </a:r>
            <a:r>
              <a:rPr lang="en-GB" b="1" dirty="0" err="1">
                <a:latin typeface="Segoe UI" panose="020B0502040204020203" pitchFamily="34" charset="0"/>
              </a:rPr>
              <a:t>Beverloo</a:t>
            </a:r>
            <a:r>
              <a:rPr lang="en-GB" b="1" dirty="0">
                <a:latin typeface="Segoe UI" panose="020B0502040204020203" pitchFamily="34" charset="0"/>
              </a:rPr>
              <a:t> (0946822)</a:t>
            </a:r>
            <a:endParaRPr lang="en-GB" b="1" i="0" dirty="0">
              <a:effectLst/>
              <a:latin typeface="Segoe UI" panose="020B0502040204020203" pitchFamily="34" charset="0"/>
            </a:endParaRPr>
          </a:p>
        </p:txBody>
      </p:sp>
      <p:pic>
        <p:nvPicPr>
          <p:cNvPr id="4" name="Picture 3">
            <a:extLst>
              <a:ext uri="{FF2B5EF4-FFF2-40B4-BE49-F238E27FC236}">
                <a16:creationId xmlns:a16="http://schemas.microsoft.com/office/drawing/2014/main" id="{76D8FE07-5CC9-CB42-BFB9-455BBB050343}"/>
              </a:ext>
            </a:extLst>
          </p:cNvPr>
          <p:cNvPicPr>
            <a:picLocks noChangeAspect="1"/>
          </p:cNvPicPr>
          <p:nvPr/>
        </p:nvPicPr>
        <p:blipFill>
          <a:blip r:embed="rId2"/>
          <a:stretch>
            <a:fillRect/>
          </a:stretch>
        </p:blipFill>
        <p:spPr>
          <a:xfrm>
            <a:off x="2611759" y="1053296"/>
            <a:ext cx="7490686" cy="5364866"/>
          </a:xfrm>
          <a:prstGeom prst="rect">
            <a:avLst/>
          </a:prstGeom>
        </p:spPr>
      </p:pic>
    </p:spTree>
    <p:extLst>
      <p:ext uri="{BB962C8B-B14F-4D97-AF65-F5344CB8AC3E}">
        <p14:creationId xmlns:p14="http://schemas.microsoft.com/office/powerpoint/2010/main" val="659508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FA3014-DA0D-224D-9D12-C441F1F27DE2}"/>
              </a:ext>
            </a:extLst>
          </p:cNvPr>
          <p:cNvSpPr/>
          <p:nvPr/>
        </p:nvSpPr>
        <p:spPr>
          <a:xfrm>
            <a:off x="246262" y="267938"/>
            <a:ext cx="3719288" cy="1323439"/>
          </a:xfrm>
          <a:prstGeom prst="rect">
            <a:avLst/>
          </a:prstGeom>
        </p:spPr>
        <p:txBody>
          <a:bodyPr wrap="none">
            <a:spAutoFit/>
          </a:bodyPr>
          <a:lstStyle/>
          <a:p>
            <a:pPr defTabSz="1219170"/>
            <a:r>
              <a:rPr lang="en-US" sz="4000" kern="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4000" kern="0">
                <a:solidFill>
                  <a:schemeClr val="accent1">
                    <a:lumMod val="60000"/>
                    <a:lumOff val="40000"/>
                  </a:schemeClr>
                </a:solidFill>
                <a:latin typeface="Tw Cen Classified MT Std" panose="020B0502020104020603" pitchFamily="34" charset="0"/>
                <a:cs typeface="Arial"/>
                <a:sym typeface="Arial"/>
                <a:rtl val="0"/>
              </a:rPr>
              <a:t>Fundamentals</a:t>
            </a:r>
          </a:p>
        </p:txBody>
      </p:sp>
      <p:pic>
        <p:nvPicPr>
          <p:cNvPr id="12" name="Picture 2">
            <a:extLst>
              <a:ext uri="{FF2B5EF4-FFF2-40B4-BE49-F238E27FC236}">
                <a16:creationId xmlns:a16="http://schemas.microsoft.com/office/drawing/2014/main" id="{11CBE8EB-0F64-1947-8DF9-BA392E8CE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2277534"/>
            <a:ext cx="3708400" cy="3708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9B08FCA-3169-DC42-A2F5-F26D941C29BB}"/>
              </a:ext>
            </a:extLst>
          </p:cNvPr>
          <p:cNvPicPr>
            <a:picLocks noChangeAspect="1"/>
          </p:cNvPicPr>
          <p:nvPr/>
        </p:nvPicPr>
        <p:blipFill>
          <a:blip r:embed="rId3"/>
          <a:stretch>
            <a:fillRect/>
          </a:stretch>
        </p:blipFill>
        <p:spPr>
          <a:xfrm>
            <a:off x="10789920" y="91394"/>
            <a:ext cx="1276835" cy="1276835"/>
          </a:xfrm>
          <a:prstGeom prst="rect">
            <a:avLst/>
          </a:prstGeom>
        </p:spPr>
      </p:pic>
      <p:pic>
        <p:nvPicPr>
          <p:cNvPr id="3" name="Picture 2">
            <a:extLst>
              <a:ext uri="{FF2B5EF4-FFF2-40B4-BE49-F238E27FC236}">
                <a16:creationId xmlns:a16="http://schemas.microsoft.com/office/drawing/2014/main" id="{F259DBA7-B3D2-2849-AF40-0E0F8C4101C9}"/>
              </a:ext>
            </a:extLst>
          </p:cNvPr>
          <p:cNvPicPr>
            <a:picLocks noChangeAspect="1"/>
          </p:cNvPicPr>
          <p:nvPr/>
        </p:nvPicPr>
        <p:blipFill>
          <a:blip r:embed="rId4"/>
          <a:stretch>
            <a:fillRect/>
          </a:stretch>
        </p:blipFill>
        <p:spPr>
          <a:xfrm>
            <a:off x="430306" y="1984426"/>
            <a:ext cx="1389568" cy="1799959"/>
          </a:xfrm>
          <a:prstGeom prst="rect">
            <a:avLst/>
          </a:prstGeom>
        </p:spPr>
      </p:pic>
      <p:pic>
        <p:nvPicPr>
          <p:cNvPr id="5" name="Picture 4">
            <a:extLst>
              <a:ext uri="{FF2B5EF4-FFF2-40B4-BE49-F238E27FC236}">
                <a16:creationId xmlns:a16="http://schemas.microsoft.com/office/drawing/2014/main" id="{E7A10C6C-ACE3-8D4E-B284-A9B6117E90AD}"/>
              </a:ext>
            </a:extLst>
          </p:cNvPr>
          <p:cNvPicPr>
            <a:picLocks noChangeAspect="1"/>
          </p:cNvPicPr>
          <p:nvPr/>
        </p:nvPicPr>
        <p:blipFill>
          <a:blip r:embed="rId5"/>
          <a:stretch>
            <a:fillRect/>
          </a:stretch>
        </p:blipFill>
        <p:spPr>
          <a:xfrm>
            <a:off x="2193811" y="1984426"/>
            <a:ext cx="1211996" cy="1799959"/>
          </a:xfrm>
          <a:prstGeom prst="rect">
            <a:avLst/>
          </a:prstGeom>
        </p:spPr>
      </p:pic>
    </p:spTree>
    <p:extLst>
      <p:ext uri="{BB962C8B-B14F-4D97-AF65-F5344CB8AC3E}">
        <p14:creationId xmlns:p14="http://schemas.microsoft.com/office/powerpoint/2010/main" val="2205355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5" y="263693"/>
            <a:ext cx="1670050"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Artificial</a:t>
            </a:r>
            <a:r>
              <a:rPr spc="-75">
                <a:solidFill>
                  <a:srgbClr val="FFFFFF"/>
                </a:solidFill>
                <a:latin typeface="Roboto"/>
                <a:cs typeface="Roboto"/>
              </a:rPr>
              <a:t> </a:t>
            </a:r>
            <a:r>
              <a:rPr spc="-5">
                <a:solidFill>
                  <a:srgbClr val="FFFFFF"/>
                </a:solidFill>
                <a:latin typeface="Roboto"/>
                <a:cs typeface="Roboto"/>
              </a:rPr>
              <a:t>Neuron</a:t>
            </a:r>
            <a:endParaRPr>
              <a:latin typeface="Roboto"/>
              <a:cs typeface="Roboto"/>
            </a:endParaRPr>
          </a:p>
        </p:txBody>
      </p:sp>
      <p:sp>
        <p:nvSpPr>
          <p:cNvPr id="4" name="Rectangle 3">
            <a:extLst>
              <a:ext uri="{FF2B5EF4-FFF2-40B4-BE49-F238E27FC236}">
                <a16:creationId xmlns:a16="http://schemas.microsoft.com/office/drawing/2014/main" id="{EDD6A8CA-31F9-2D4E-84F2-F6A15378DA8C}"/>
              </a:ext>
            </a:extLst>
          </p:cNvPr>
          <p:cNvSpPr/>
          <p:nvPr/>
        </p:nvSpPr>
        <p:spPr>
          <a:xfrm>
            <a:off x="246262" y="267938"/>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700F52E1-98ED-7D45-9203-FED317E9C389}"/>
              </a:ext>
            </a:extLst>
          </p:cNvPr>
          <p:cNvSpPr/>
          <p:nvPr/>
        </p:nvSpPr>
        <p:spPr>
          <a:xfrm>
            <a:off x="3312436" y="413553"/>
            <a:ext cx="8279610" cy="584775"/>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Understanding Neural Networks</a:t>
            </a:r>
          </a:p>
        </p:txBody>
      </p:sp>
      <p:sp>
        <p:nvSpPr>
          <p:cNvPr id="5" name="Rectangle 4">
            <a:extLst>
              <a:ext uri="{FF2B5EF4-FFF2-40B4-BE49-F238E27FC236}">
                <a16:creationId xmlns:a16="http://schemas.microsoft.com/office/drawing/2014/main" id="{86B0F953-0E11-6946-85AF-1587F7800587}"/>
              </a:ext>
            </a:extLst>
          </p:cNvPr>
          <p:cNvSpPr/>
          <p:nvPr/>
        </p:nvSpPr>
        <p:spPr>
          <a:xfrm>
            <a:off x="3155364" y="1927453"/>
            <a:ext cx="7776923" cy="646331"/>
          </a:xfrm>
          <a:prstGeom prst="rect">
            <a:avLst/>
          </a:prstGeom>
        </p:spPr>
        <p:txBody>
          <a:bodyPr wrap="square">
            <a:spAutoFit/>
          </a:bodyPr>
          <a:lstStyle/>
          <a:p>
            <a:r>
              <a:rPr lang="en-GB" dirty="0">
                <a:hlinkClick r:id="rId2"/>
              </a:rPr>
              <a:t>https://developers.google.com/machine-learning/crash-course/introduction-to-neural-networks/playground-exercises</a:t>
            </a:r>
            <a:endParaRPr lang="en-GB" dirty="0"/>
          </a:p>
        </p:txBody>
      </p:sp>
      <p:sp>
        <p:nvSpPr>
          <p:cNvPr id="8" name="Rectangle 7">
            <a:extLst>
              <a:ext uri="{FF2B5EF4-FFF2-40B4-BE49-F238E27FC236}">
                <a16:creationId xmlns:a16="http://schemas.microsoft.com/office/drawing/2014/main" id="{876B24A0-9650-0E43-A77F-5F333319FBCC}"/>
              </a:ext>
            </a:extLst>
          </p:cNvPr>
          <p:cNvSpPr/>
          <p:nvPr/>
        </p:nvSpPr>
        <p:spPr>
          <a:xfrm>
            <a:off x="3174655" y="2801281"/>
            <a:ext cx="4185761" cy="369332"/>
          </a:xfrm>
          <a:prstGeom prst="rect">
            <a:avLst/>
          </a:prstGeom>
        </p:spPr>
        <p:txBody>
          <a:bodyPr wrap="none">
            <a:spAutoFit/>
          </a:bodyPr>
          <a:lstStyle/>
          <a:p>
            <a:r>
              <a:rPr lang="en-GB" dirty="0">
                <a:hlinkClick r:id="rId3"/>
              </a:rPr>
              <a:t>https://poloclub.github.io/cnn-explainer/</a:t>
            </a:r>
            <a:endParaRPr lang="en-GB" dirty="0"/>
          </a:p>
        </p:txBody>
      </p:sp>
    </p:spTree>
    <p:extLst>
      <p:ext uri="{BB962C8B-B14F-4D97-AF65-F5344CB8AC3E}">
        <p14:creationId xmlns:p14="http://schemas.microsoft.com/office/powerpoint/2010/main" val="2041346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5" y="263693"/>
            <a:ext cx="1670050"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Artificial</a:t>
            </a:r>
            <a:r>
              <a:rPr spc="-75">
                <a:solidFill>
                  <a:srgbClr val="FFFFFF"/>
                </a:solidFill>
                <a:latin typeface="Roboto"/>
                <a:cs typeface="Roboto"/>
              </a:rPr>
              <a:t> </a:t>
            </a:r>
            <a:r>
              <a:rPr spc="-5">
                <a:solidFill>
                  <a:srgbClr val="FFFFFF"/>
                </a:solidFill>
                <a:latin typeface="Roboto"/>
                <a:cs typeface="Roboto"/>
              </a:rPr>
              <a:t>Neuron</a:t>
            </a:r>
            <a:endParaRPr>
              <a:latin typeface="Roboto"/>
              <a:cs typeface="Roboto"/>
            </a:endParaRPr>
          </a:p>
        </p:txBody>
      </p:sp>
      <p:sp>
        <p:nvSpPr>
          <p:cNvPr id="4" name="Rectangle 3">
            <a:extLst>
              <a:ext uri="{FF2B5EF4-FFF2-40B4-BE49-F238E27FC236}">
                <a16:creationId xmlns:a16="http://schemas.microsoft.com/office/drawing/2014/main" id="{EDD6A8CA-31F9-2D4E-84F2-F6A15378DA8C}"/>
              </a:ext>
            </a:extLst>
          </p:cNvPr>
          <p:cNvSpPr/>
          <p:nvPr/>
        </p:nvSpPr>
        <p:spPr>
          <a:xfrm>
            <a:off x="246262" y="267938"/>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700F52E1-98ED-7D45-9203-FED317E9C389}"/>
              </a:ext>
            </a:extLst>
          </p:cNvPr>
          <p:cNvSpPr/>
          <p:nvPr/>
        </p:nvSpPr>
        <p:spPr>
          <a:xfrm>
            <a:off x="2398036" y="346130"/>
            <a:ext cx="8279610"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Networks </a:t>
            </a:r>
          </a:p>
          <a:p>
            <a:pPr defTabSz="1219170"/>
            <a:r>
              <a:rPr lang="en-US" sz="3200" kern="0" dirty="0">
                <a:solidFill>
                  <a:srgbClr val="002060"/>
                </a:solidFill>
                <a:latin typeface="Tw Cen Classified MT Std" panose="020B0502020104020603" pitchFamily="34" charset="0"/>
                <a:cs typeface="Arial"/>
                <a:sym typeface="Arial"/>
                <a:rtl val="0"/>
              </a:rPr>
              <a:t>Need both a Cookbook &amp; a Infrastructure</a:t>
            </a:r>
          </a:p>
        </p:txBody>
      </p:sp>
      <p:sp>
        <p:nvSpPr>
          <p:cNvPr id="7" name="Rectangle 6">
            <a:extLst>
              <a:ext uri="{FF2B5EF4-FFF2-40B4-BE49-F238E27FC236}">
                <a16:creationId xmlns:a16="http://schemas.microsoft.com/office/drawing/2014/main" id="{205DAD52-C872-F54B-8967-3A98BFF62A5F}"/>
              </a:ext>
            </a:extLst>
          </p:cNvPr>
          <p:cNvSpPr/>
          <p:nvPr/>
        </p:nvSpPr>
        <p:spPr>
          <a:xfrm>
            <a:off x="1078053" y="1990067"/>
            <a:ext cx="9709150" cy="3416320"/>
          </a:xfrm>
          <a:prstGeom prst="rect">
            <a:avLst/>
          </a:prstGeom>
        </p:spPr>
        <p:txBody>
          <a:bodyPr wrap="square">
            <a:spAutoFit/>
          </a:bodyPr>
          <a:lstStyle/>
          <a:p>
            <a:r>
              <a:rPr lang="en-GB" sz="2400" dirty="0">
                <a:latin typeface="WhatDoWeDoAllDay" panose="02000500000000000000" pitchFamily="2" charset="77"/>
              </a:rPr>
              <a:t>Neural networks aim to mimic the human brain—</a:t>
            </a:r>
          </a:p>
          <a:p>
            <a:r>
              <a:rPr lang="en-GB" sz="2400" dirty="0">
                <a:latin typeface="WhatDoWeDoAllDay" panose="02000500000000000000" pitchFamily="2" charset="77"/>
              </a:rPr>
              <a:t>and one way to think about the brain is that </a:t>
            </a:r>
          </a:p>
          <a:p>
            <a:r>
              <a:rPr lang="en-GB" sz="2400" dirty="0">
                <a:latin typeface="WhatDoWeDoAllDay" panose="02000500000000000000" pitchFamily="2" charset="77"/>
              </a:rPr>
              <a:t>it works by accreting smaller abstractions into larger ones. </a:t>
            </a:r>
          </a:p>
          <a:p>
            <a:endParaRPr lang="en-GB" sz="2400" dirty="0">
              <a:latin typeface="WhatDoWeDoAllDay" panose="02000500000000000000" pitchFamily="2" charset="77"/>
            </a:endParaRPr>
          </a:p>
          <a:p>
            <a:r>
              <a:rPr lang="en-GB" sz="2400" dirty="0">
                <a:latin typeface="WhatDoWeDoAllDay" panose="02000500000000000000" pitchFamily="2" charset="77"/>
              </a:rPr>
              <a:t>Complexity of thought, in this view, </a:t>
            </a:r>
          </a:p>
          <a:p>
            <a:r>
              <a:rPr lang="en-GB" sz="2400" dirty="0">
                <a:latin typeface="WhatDoWeDoAllDay" panose="02000500000000000000" pitchFamily="2" charset="77"/>
              </a:rPr>
              <a:t>is then measured by the range of smaller abstractions you can draw on, and the number of times you can combine lower-level abstractions into higher-level abstractions like the way we learn to distinguish dogs from birds</a:t>
            </a:r>
            <a:endParaRPr lang="en-GB" sz="2400" dirty="0">
              <a:effectLst/>
              <a:latin typeface="WhatDoWeDoAllDay" panose="02000500000000000000" pitchFamily="2" charset="77"/>
            </a:endParaRPr>
          </a:p>
        </p:txBody>
      </p:sp>
      <p:pic>
        <p:nvPicPr>
          <p:cNvPr id="3" name="Picture 2">
            <a:extLst>
              <a:ext uri="{FF2B5EF4-FFF2-40B4-BE49-F238E27FC236}">
                <a16:creationId xmlns:a16="http://schemas.microsoft.com/office/drawing/2014/main" id="{0B1522FC-DFD0-D342-83E7-BC254F3900E6}"/>
              </a:ext>
            </a:extLst>
          </p:cNvPr>
          <p:cNvPicPr>
            <a:picLocks noChangeAspect="1"/>
          </p:cNvPicPr>
          <p:nvPr/>
        </p:nvPicPr>
        <p:blipFill>
          <a:blip r:embed="rId2"/>
          <a:stretch>
            <a:fillRect/>
          </a:stretch>
        </p:blipFill>
        <p:spPr>
          <a:xfrm>
            <a:off x="5418168" y="6122049"/>
            <a:ext cx="6622558" cy="499239"/>
          </a:xfrm>
          <a:prstGeom prst="rect">
            <a:avLst/>
          </a:prstGeom>
        </p:spPr>
      </p:pic>
      <p:sp>
        <p:nvSpPr>
          <p:cNvPr id="9" name="Rectangle 8">
            <a:extLst>
              <a:ext uri="{FF2B5EF4-FFF2-40B4-BE49-F238E27FC236}">
                <a16:creationId xmlns:a16="http://schemas.microsoft.com/office/drawing/2014/main" id="{8DA13006-2A15-8043-803C-5CC840CA757C}"/>
              </a:ext>
            </a:extLst>
          </p:cNvPr>
          <p:cNvSpPr/>
          <p:nvPr/>
        </p:nvSpPr>
        <p:spPr>
          <a:xfrm>
            <a:off x="5671595" y="6511870"/>
            <a:ext cx="6227180" cy="276999"/>
          </a:xfrm>
          <a:prstGeom prst="rect">
            <a:avLst/>
          </a:prstGeom>
        </p:spPr>
        <p:txBody>
          <a:bodyPr wrap="square">
            <a:spAutoFit/>
          </a:bodyPr>
          <a:lstStyle/>
          <a:p>
            <a:r>
              <a:rPr lang="en-GB" sz="1200" dirty="0">
                <a:hlinkClick r:id="rId3"/>
              </a:rPr>
              <a:t>https://www.wired.com/story/neural-networks-need-a-cookbook-here-are-the-ingredients/</a:t>
            </a:r>
            <a:endParaRPr lang="en-GB" sz="1200" dirty="0"/>
          </a:p>
        </p:txBody>
      </p:sp>
    </p:spTree>
    <p:extLst>
      <p:ext uri="{BB962C8B-B14F-4D97-AF65-F5344CB8AC3E}">
        <p14:creationId xmlns:p14="http://schemas.microsoft.com/office/powerpoint/2010/main" val="228727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5" y="263693"/>
            <a:ext cx="1670050"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Artificial</a:t>
            </a:r>
            <a:r>
              <a:rPr spc="-75">
                <a:solidFill>
                  <a:srgbClr val="FFFFFF"/>
                </a:solidFill>
                <a:latin typeface="Roboto"/>
                <a:cs typeface="Roboto"/>
              </a:rPr>
              <a:t> </a:t>
            </a:r>
            <a:r>
              <a:rPr spc="-5">
                <a:solidFill>
                  <a:srgbClr val="FFFFFF"/>
                </a:solidFill>
                <a:latin typeface="Roboto"/>
                <a:cs typeface="Roboto"/>
              </a:rPr>
              <a:t>Neuron</a:t>
            </a:r>
            <a:endParaRPr>
              <a:latin typeface="Roboto"/>
              <a:cs typeface="Roboto"/>
            </a:endParaRPr>
          </a:p>
        </p:txBody>
      </p:sp>
      <p:sp>
        <p:nvSpPr>
          <p:cNvPr id="4" name="Rectangle 3">
            <a:extLst>
              <a:ext uri="{FF2B5EF4-FFF2-40B4-BE49-F238E27FC236}">
                <a16:creationId xmlns:a16="http://schemas.microsoft.com/office/drawing/2014/main" id="{EDD6A8CA-31F9-2D4E-84F2-F6A15378DA8C}"/>
              </a:ext>
            </a:extLst>
          </p:cNvPr>
          <p:cNvSpPr/>
          <p:nvPr/>
        </p:nvSpPr>
        <p:spPr>
          <a:xfrm>
            <a:off x="246262" y="267938"/>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700F52E1-98ED-7D45-9203-FED317E9C389}"/>
              </a:ext>
            </a:extLst>
          </p:cNvPr>
          <p:cNvSpPr/>
          <p:nvPr/>
        </p:nvSpPr>
        <p:spPr>
          <a:xfrm>
            <a:off x="2398036" y="346130"/>
            <a:ext cx="8279610"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Networks </a:t>
            </a:r>
          </a:p>
          <a:p>
            <a:pPr defTabSz="1219170"/>
            <a:r>
              <a:rPr lang="en-US" sz="3200" kern="0" dirty="0">
                <a:solidFill>
                  <a:srgbClr val="002060"/>
                </a:solidFill>
                <a:latin typeface="Tw Cen Classified MT Std" panose="020B0502020104020603" pitchFamily="34" charset="0"/>
                <a:cs typeface="Arial"/>
                <a:sym typeface="Arial"/>
                <a:rtl val="0"/>
              </a:rPr>
              <a:t>Need both a Cookbook &amp; a Infrastructure</a:t>
            </a:r>
          </a:p>
        </p:txBody>
      </p:sp>
      <p:sp>
        <p:nvSpPr>
          <p:cNvPr id="7" name="Rectangle 6">
            <a:extLst>
              <a:ext uri="{FF2B5EF4-FFF2-40B4-BE49-F238E27FC236}">
                <a16:creationId xmlns:a16="http://schemas.microsoft.com/office/drawing/2014/main" id="{205DAD52-C872-F54B-8967-3A98BFF62A5F}"/>
              </a:ext>
            </a:extLst>
          </p:cNvPr>
          <p:cNvSpPr/>
          <p:nvPr/>
        </p:nvSpPr>
        <p:spPr>
          <a:xfrm>
            <a:off x="1496328" y="2090172"/>
            <a:ext cx="9709150" cy="2677656"/>
          </a:xfrm>
          <a:prstGeom prst="rect">
            <a:avLst/>
          </a:prstGeom>
        </p:spPr>
        <p:txBody>
          <a:bodyPr wrap="square">
            <a:spAutoFit/>
          </a:bodyPr>
          <a:lstStyle/>
          <a:p>
            <a:r>
              <a:rPr lang="en-GB" sz="2400" dirty="0">
                <a:latin typeface="WhatDoWeDoAllDay" panose="02000500000000000000" pitchFamily="2" charset="77"/>
              </a:rPr>
              <a:t>“For a human, if you’re learning how to recognize a dog you’d learn to recognize four legs, fluffy,” said </a:t>
            </a:r>
            <a:r>
              <a:rPr lang="en-GB" sz="2400" dirty="0" err="1">
                <a:latin typeface="WhatDoWeDoAllDay" panose="02000500000000000000" pitchFamily="2" charset="77"/>
              </a:rPr>
              <a:t>Maithra</a:t>
            </a:r>
            <a:r>
              <a:rPr lang="en-GB" sz="2400" dirty="0">
                <a:latin typeface="WhatDoWeDoAllDay" panose="02000500000000000000" pitchFamily="2" charset="77"/>
              </a:rPr>
              <a:t> Raghu, a doctoral student in computer science at Cornell University and a member of Google Brain. </a:t>
            </a:r>
          </a:p>
          <a:p>
            <a:endParaRPr lang="en-GB" sz="2400" dirty="0">
              <a:latin typeface="WhatDoWeDoAllDay" panose="02000500000000000000" pitchFamily="2" charset="77"/>
            </a:endParaRPr>
          </a:p>
          <a:p>
            <a:r>
              <a:rPr lang="en-GB" sz="2400" dirty="0">
                <a:latin typeface="WhatDoWeDoAllDay" panose="02000500000000000000" pitchFamily="2" charset="77"/>
              </a:rPr>
              <a:t>“Ideally we’d like our neural networks to do the same kinds of things.”</a:t>
            </a:r>
            <a:endParaRPr lang="en-GB" sz="2400" dirty="0">
              <a:effectLst/>
              <a:latin typeface="WhatDoWeDoAllDay" panose="02000500000000000000" pitchFamily="2" charset="77"/>
            </a:endParaRPr>
          </a:p>
        </p:txBody>
      </p:sp>
      <p:pic>
        <p:nvPicPr>
          <p:cNvPr id="3" name="Picture 2">
            <a:extLst>
              <a:ext uri="{FF2B5EF4-FFF2-40B4-BE49-F238E27FC236}">
                <a16:creationId xmlns:a16="http://schemas.microsoft.com/office/drawing/2014/main" id="{0B1522FC-DFD0-D342-83E7-BC254F3900E6}"/>
              </a:ext>
            </a:extLst>
          </p:cNvPr>
          <p:cNvPicPr>
            <a:picLocks noChangeAspect="1"/>
          </p:cNvPicPr>
          <p:nvPr/>
        </p:nvPicPr>
        <p:blipFill>
          <a:blip r:embed="rId2"/>
          <a:stretch>
            <a:fillRect/>
          </a:stretch>
        </p:blipFill>
        <p:spPr>
          <a:xfrm>
            <a:off x="5418168" y="6122049"/>
            <a:ext cx="6622558" cy="499239"/>
          </a:xfrm>
          <a:prstGeom prst="rect">
            <a:avLst/>
          </a:prstGeom>
        </p:spPr>
      </p:pic>
      <p:sp>
        <p:nvSpPr>
          <p:cNvPr id="9" name="Rectangle 8">
            <a:extLst>
              <a:ext uri="{FF2B5EF4-FFF2-40B4-BE49-F238E27FC236}">
                <a16:creationId xmlns:a16="http://schemas.microsoft.com/office/drawing/2014/main" id="{8DA13006-2A15-8043-803C-5CC840CA757C}"/>
              </a:ext>
            </a:extLst>
          </p:cNvPr>
          <p:cNvSpPr/>
          <p:nvPr/>
        </p:nvSpPr>
        <p:spPr>
          <a:xfrm>
            <a:off x="5671595" y="6511870"/>
            <a:ext cx="6227180" cy="276999"/>
          </a:xfrm>
          <a:prstGeom prst="rect">
            <a:avLst/>
          </a:prstGeom>
        </p:spPr>
        <p:txBody>
          <a:bodyPr wrap="square">
            <a:spAutoFit/>
          </a:bodyPr>
          <a:lstStyle/>
          <a:p>
            <a:r>
              <a:rPr lang="en-GB" sz="1200" dirty="0">
                <a:hlinkClick r:id="rId3"/>
              </a:rPr>
              <a:t>https://www.wired.com/story/neural-networks-need-a-cookbook-here-are-the-ingredients/</a:t>
            </a:r>
            <a:endParaRPr lang="en-GB" sz="1200" dirty="0"/>
          </a:p>
        </p:txBody>
      </p:sp>
      <p:pic>
        <p:nvPicPr>
          <p:cNvPr id="5" name="Picture 4">
            <a:extLst>
              <a:ext uri="{FF2B5EF4-FFF2-40B4-BE49-F238E27FC236}">
                <a16:creationId xmlns:a16="http://schemas.microsoft.com/office/drawing/2014/main" id="{085415CF-DECF-8849-9C0C-788028336119}"/>
              </a:ext>
            </a:extLst>
          </p:cNvPr>
          <p:cNvPicPr>
            <a:picLocks noChangeAspect="1"/>
          </p:cNvPicPr>
          <p:nvPr/>
        </p:nvPicPr>
        <p:blipFill>
          <a:blip r:embed="rId4"/>
          <a:stretch>
            <a:fillRect/>
          </a:stretch>
        </p:blipFill>
        <p:spPr>
          <a:xfrm>
            <a:off x="187789" y="2138403"/>
            <a:ext cx="1219200" cy="1625600"/>
          </a:xfrm>
          <a:prstGeom prst="rect">
            <a:avLst/>
          </a:prstGeom>
        </p:spPr>
      </p:pic>
    </p:spTree>
    <p:extLst>
      <p:ext uri="{BB962C8B-B14F-4D97-AF65-F5344CB8AC3E}">
        <p14:creationId xmlns:p14="http://schemas.microsoft.com/office/powerpoint/2010/main" val="2068107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95275" y="263693"/>
            <a:ext cx="1670050" cy="299720"/>
          </a:xfrm>
          <a:prstGeom prst="rect">
            <a:avLst/>
          </a:prstGeom>
        </p:spPr>
        <p:txBody>
          <a:bodyPr vert="horz" wrap="square" lIns="0" tIns="12700" rIns="0" bIns="0" rtlCol="0">
            <a:spAutoFit/>
          </a:bodyPr>
          <a:lstStyle/>
          <a:p>
            <a:pPr marL="12700">
              <a:spcBef>
                <a:spcPts val="100"/>
              </a:spcBef>
            </a:pPr>
            <a:r>
              <a:rPr spc="-5">
                <a:solidFill>
                  <a:srgbClr val="FFFFFF"/>
                </a:solidFill>
                <a:latin typeface="Roboto"/>
                <a:cs typeface="Roboto"/>
              </a:rPr>
              <a:t>Artificial</a:t>
            </a:r>
            <a:r>
              <a:rPr spc="-75">
                <a:solidFill>
                  <a:srgbClr val="FFFFFF"/>
                </a:solidFill>
                <a:latin typeface="Roboto"/>
                <a:cs typeface="Roboto"/>
              </a:rPr>
              <a:t> </a:t>
            </a:r>
            <a:r>
              <a:rPr spc="-5">
                <a:solidFill>
                  <a:srgbClr val="FFFFFF"/>
                </a:solidFill>
                <a:latin typeface="Roboto"/>
                <a:cs typeface="Roboto"/>
              </a:rPr>
              <a:t>Neuron</a:t>
            </a:r>
            <a:endParaRPr>
              <a:latin typeface="Roboto"/>
              <a:cs typeface="Roboto"/>
            </a:endParaRPr>
          </a:p>
        </p:txBody>
      </p:sp>
      <p:sp>
        <p:nvSpPr>
          <p:cNvPr id="4" name="Rectangle 3">
            <a:extLst>
              <a:ext uri="{FF2B5EF4-FFF2-40B4-BE49-F238E27FC236}">
                <a16:creationId xmlns:a16="http://schemas.microsoft.com/office/drawing/2014/main" id="{EDD6A8CA-31F9-2D4E-84F2-F6A15378DA8C}"/>
              </a:ext>
            </a:extLst>
          </p:cNvPr>
          <p:cNvSpPr/>
          <p:nvPr/>
        </p:nvSpPr>
        <p:spPr>
          <a:xfrm>
            <a:off x="246262" y="267938"/>
            <a:ext cx="1946367" cy="707886"/>
          </a:xfrm>
          <a:prstGeom prst="rect">
            <a:avLst/>
          </a:prstGeom>
        </p:spPr>
        <p:txBody>
          <a:bodyPr wrap="none">
            <a:spAutoFit/>
          </a:bodyPr>
          <a:lstStyle/>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{01}</a:t>
            </a:r>
          </a:p>
          <a:p>
            <a:pPr defTabSz="1219170"/>
            <a:r>
              <a:rPr lang="en-US" sz="2000" kern="0" dirty="0">
                <a:solidFill>
                  <a:schemeClr val="accent1">
                    <a:lumMod val="60000"/>
                    <a:lumOff val="40000"/>
                  </a:schemeClr>
                </a:solidFill>
                <a:latin typeface="Tw Cen Classified MT Std" panose="020B0502020104020603" pitchFamily="34" charset="0"/>
                <a:cs typeface="Arial"/>
                <a:sym typeface="Arial"/>
                <a:rtl val="0"/>
              </a:rPr>
              <a:t>Fundamentals</a:t>
            </a:r>
          </a:p>
        </p:txBody>
      </p:sp>
      <p:sp>
        <p:nvSpPr>
          <p:cNvPr id="6" name="Rectangle 5">
            <a:extLst>
              <a:ext uri="{FF2B5EF4-FFF2-40B4-BE49-F238E27FC236}">
                <a16:creationId xmlns:a16="http://schemas.microsoft.com/office/drawing/2014/main" id="{700F52E1-98ED-7D45-9203-FED317E9C389}"/>
              </a:ext>
            </a:extLst>
          </p:cNvPr>
          <p:cNvSpPr/>
          <p:nvPr/>
        </p:nvSpPr>
        <p:spPr>
          <a:xfrm>
            <a:off x="2745277" y="172510"/>
            <a:ext cx="8279610" cy="1077218"/>
          </a:xfrm>
          <a:prstGeom prst="rect">
            <a:avLst/>
          </a:prstGeom>
        </p:spPr>
        <p:txBody>
          <a:bodyPr wrap="square">
            <a:spAutoFit/>
          </a:bodyPr>
          <a:lstStyle/>
          <a:p>
            <a:pPr defTabSz="1219170"/>
            <a:r>
              <a:rPr lang="en-US" sz="3200" kern="0" dirty="0">
                <a:solidFill>
                  <a:srgbClr val="C00000"/>
                </a:solidFill>
                <a:latin typeface="Tw Cen Classified MT Std" panose="020B0502020104020603" pitchFamily="34" charset="0"/>
                <a:cs typeface="Arial"/>
                <a:sym typeface="Arial"/>
                <a:rtl val="0"/>
              </a:rPr>
              <a:t>Neural Networks </a:t>
            </a:r>
          </a:p>
          <a:p>
            <a:pPr defTabSz="1219170"/>
            <a:r>
              <a:rPr lang="en-US" sz="3200" kern="0" dirty="0">
                <a:solidFill>
                  <a:srgbClr val="002060"/>
                </a:solidFill>
                <a:latin typeface="Tw Cen Classified MT Std" panose="020B0502020104020603" pitchFamily="34" charset="0"/>
                <a:cs typeface="Arial"/>
                <a:sym typeface="Arial"/>
                <a:rtl val="0"/>
              </a:rPr>
              <a:t>Need both a Cookbook &amp; a Infrastructure</a:t>
            </a:r>
          </a:p>
        </p:txBody>
      </p:sp>
      <p:sp>
        <p:nvSpPr>
          <p:cNvPr id="7" name="Rectangle 6">
            <a:extLst>
              <a:ext uri="{FF2B5EF4-FFF2-40B4-BE49-F238E27FC236}">
                <a16:creationId xmlns:a16="http://schemas.microsoft.com/office/drawing/2014/main" id="{205DAD52-C872-F54B-8967-3A98BFF62A5F}"/>
              </a:ext>
            </a:extLst>
          </p:cNvPr>
          <p:cNvSpPr/>
          <p:nvPr/>
        </p:nvSpPr>
        <p:spPr>
          <a:xfrm>
            <a:off x="1831994" y="1691635"/>
            <a:ext cx="9709150" cy="3170099"/>
          </a:xfrm>
          <a:prstGeom prst="rect">
            <a:avLst/>
          </a:prstGeom>
        </p:spPr>
        <p:txBody>
          <a:bodyPr wrap="square">
            <a:spAutoFit/>
          </a:bodyPr>
          <a:lstStyle/>
          <a:p>
            <a:r>
              <a:rPr lang="en-GB" sz="2000" dirty="0">
                <a:latin typeface="WhatDoWeDoAllDay" panose="02000500000000000000" pitchFamily="2" charset="77"/>
              </a:rPr>
              <a:t>Abstraction comes naturally to the human brain. </a:t>
            </a:r>
          </a:p>
          <a:p>
            <a:r>
              <a:rPr lang="en-GB" sz="2000" dirty="0">
                <a:latin typeface="WhatDoWeDoAllDay" panose="02000500000000000000" pitchFamily="2" charset="77"/>
              </a:rPr>
              <a:t>Neural networks have to work for it. </a:t>
            </a:r>
          </a:p>
          <a:p>
            <a:r>
              <a:rPr lang="en-GB" sz="2000" dirty="0">
                <a:latin typeface="WhatDoWeDoAllDay" panose="02000500000000000000" pitchFamily="2" charset="77"/>
              </a:rPr>
              <a:t>As with the brain, neural networks are made of building blocks called “neurons” that are connected in various ways. </a:t>
            </a:r>
          </a:p>
          <a:p>
            <a:endParaRPr lang="en-GB" sz="2000" dirty="0">
              <a:latin typeface="WhatDoWeDoAllDay" panose="02000500000000000000" pitchFamily="2" charset="77"/>
            </a:endParaRPr>
          </a:p>
          <a:p>
            <a:r>
              <a:rPr lang="en-GB" sz="2000" dirty="0">
                <a:latin typeface="WhatDoWeDoAllDay" panose="02000500000000000000" pitchFamily="2" charset="77"/>
              </a:rPr>
              <a:t>The neurons in a neural network are inspired by neurons in the brain but do not imitate them directly.</a:t>
            </a:r>
          </a:p>
          <a:p>
            <a:endParaRPr lang="en-GB" sz="2000" dirty="0">
              <a:latin typeface="WhatDoWeDoAllDay" panose="02000500000000000000" pitchFamily="2" charset="77"/>
            </a:endParaRPr>
          </a:p>
          <a:p>
            <a:r>
              <a:rPr lang="en-GB" sz="2000" dirty="0">
                <a:latin typeface="WhatDoWeDoAllDay" panose="02000500000000000000" pitchFamily="2" charset="77"/>
              </a:rPr>
              <a:t>Each neuron might represent an attribute, or a combination of attributes, that the network considers at each level of abstraction.</a:t>
            </a:r>
            <a:endParaRPr lang="en-GB" sz="2000" dirty="0">
              <a:effectLst/>
              <a:latin typeface="WhatDoWeDoAllDay" panose="02000500000000000000" pitchFamily="2" charset="77"/>
            </a:endParaRPr>
          </a:p>
        </p:txBody>
      </p:sp>
      <p:pic>
        <p:nvPicPr>
          <p:cNvPr id="3" name="Picture 2">
            <a:extLst>
              <a:ext uri="{FF2B5EF4-FFF2-40B4-BE49-F238E27FC236}">
                <a16:creationId xmlns:a16="http://schemas.microsoft.com/office/drawing/2014/main" id="{0B1522FC-DFD0-D342-83E7-BC254F3900E6}"/>
              </a:ext>
            </a:extLst>
          </p:cNvPr>
          <p:cNvPicPr>
            <a:picLocks noChangeAspect="1"/>
          </p:cNvPicPr>
          <p:nvPr/>
        </p:nvPicPr>
        <p:blipFill>
          <a:blip r:embed="rId2"/>
          <a:stretch>
            <a:fillRect/>
          </a:stretch>
        </p:blipFill>
        <p:spPr>
          <a:xfrm>
            <a:off x="5418168" y="6122049"/>
            <a:ext cx="6622558" cy="499239"/>
          </a:xfrm>
          <a:prstGeom prst="rect">
            <a:avLst/>
          </a:prstGeom>
        </p:spPr>
      </p:pic>
      <p:sp>
        <p:nvSpPr>
          <p:cNvPr id="9" name="Rectangle 8">
            <a:extLst>
              <a:ext uri="{FF2B5EF4-FFF2-40B4-BE49-F238E27FC236}">
                <a16:creationId xmlns:a16="http://schemas.microsoft.com/office/drawing/2014/main" id="{8DA13006-2A15-8043-803C-5CC840CA757C}"/>
              </a:ext>
            </a:extLst>
          </p:cNvPr>
          <p:cNvSpPr/>
          <p:nvPr/>
        </p:nvSpPr>
        <p:spPr>
          <a:xfrm>
            <a:off x="5671595" y="6511870"/>
            <a:ext cx="6227180" cy="276999"/>
          </a:xfrm>
          <a:prstGeom prst="rect">
            <a:avLst/>
          </a:prstGeom>
        </p:spPr>
        <p:txBody>
          <a:bodyPr wrap="square">
            <a:spAutoFit/>
          </a:bodyPr>
          <a:lstStyle/>
          <a:p>
            <a:r>
              <a:rPr lang="en-GB" sz="1200" dirty="0">
                <a:hlinkClick r:id="rId3"/>
              </a:rPr>
              <a:t>https://www.wired.com/story/neural-networks-need-a-cookbook-here-are-the-ingredients/</a:t>
            </a:r>
            <a:endParaRPr lang="en-GB" sz="1200" dirty="0"/>
          </a:p>
        </p:txBody>
      </p:sp>
      <p:pic>
        <p:nvPicPr>
          <p:cNvPr id="5" name="Picture 4">
            <a:extLst>
              <a:ext uri="{FF2B5EF4-FFF2-40B4-BE49-F238E27FC236}">
                <a16:creationId xmlns:a16="http://schemas.microsoft.com/office/drawing/2014/main" id="{085415CF-DECF-8849-9C0C-788028336119}"/>
              </a:ext>
            </a:extLst>
          </p:cNvPr>
          <p:cNvPicPr>
            <a:picLocks noChangeAspect="1"/>
          </p:cNvPicPr>
          <p:nvPr/>
        </p:nvPicPr>
        <p:blipFill>
          <a:blip r:embed="rId4"/>
          <a:stretch>
            <a:fillRect/>
          </a:stretch>
        </p:blipFill>
        <p:spPr>
          <a:xfrm>
            <a:off x="187789" y="2138403"/>
            <a:ext cx="1219200" cy="1625600"/>
          </a:xfrm>
          <a:prstGeom prst="rect">
            <a:avLst/>
          </a:prstGeom>
        </p:spPr>
      </p:pic>
    </p:spTree>
    <p:extLst>
      <p:ext uri="{BB962C8B-B14F-4D97-AF65-F5344CB8AC3E}">
        <p14:creationId xmlns:p14="http://schemas.microsoft.com/office/powerpoint/2010/main" val="362721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25279</TotalTime>
  <Words>2920</Words>
  <Application>Microsoft Macintosh PowerPoint</Application>
  <PresentationFormat>Widescreen</PresentationFormat>
  <Paragraphs>365</Paragraphs>
  <Slides>43</Slides>
  <Notes>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43</vt:i4>
      </vt:variant>
    </vt:vector>
  </HeadingPairs>
  <TitlesOfParts>
    <vt:vector size="59" baseType="lpstr">
      <vt:lpstr>Abadi MT Condensed Extra Bold</vt:lpstr>
      <vt:lpstr>Arial</vt:lpstr>
      <vt:lpstr>Baloo</vt:lpstr>
      <vt:lpstr>Calibri</vt:lpstr>
      <vt:lpstr>Calibri Light</vt:lpstr>
      <vt:lpstr>Helvetica</vt:lpstr>
      <vt:lpstr>Lato</vt:lpstr>
      <vt:lpstr>Open Sans</vt:lpstr>
      <vt:lpstr>Roboto</vt:lpstr>
      <vt:lpstr>Segoe UI</vt:lpstr>
      <vt:lpstr>Times New Roman</vt:lpstr>
      <vt:lpstr>Tw Cen Classified MT Std</vt:lpstr>
      <vt:lpstr>WhatDoWeDoAllDay</vt:lpstr>
      <vt:lpstr>Office Theme</vt:lpstr>
      <vt:lpstr>simple-light</vt:lpstr>
      <vt:lpstr>1_simple-light</vt:lpstr>
      <vt:lpstr>PowerPoint Presentation</vt:lpstr>
      <vt:lpstr>PowerPoint Presentation</vt:lpstr>
      <vt:lpstr>CONTEXT</vt:lpstr>
      <vt:lpstr>Lecture 05 Basic deﬁnitions and concepts of Machine Learning (ML) PART03.   How to get from ML concepts &amp; Models to Python code.  How to explain/design a Neural Network  TENSORFLOW PLAYGROUND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493</cp:revision>
  <dcterms:created xsi:type="dcterms:W3CDTF">2021-02-12T12:13:08Z</dcterms:created>
  <dcterms:modified xsi:type="dcterms:W3CDTF">2021-04-15T12:35:05Z</dcterms:modified>
</cp:coreProperties>
</file>